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67"/>
  </p:notesMasterIdLst>
  <p:handoutMasterIdLst>
    <p:handoutMasterId r:id="rId68"/>
  </p:handoutMasterIdLst>
  <p:sldIdLst>
    <p:sldId id="256" r:id="rId2"/>
    <p:sldId id="265" r:id="rId3"/>
    <p:sldId id="289" r:id="rId4"/>
    <p:sldId id="260" r:id="rId5"/>
    <p:sldId id="302" r:id="rId6"/>
    <p:sldId id="288" r:id="rId7"/>
    <p:sldId id="284" r:id="rId8"/>
    <p:sldId id="304" r:id="rId9"/>
    <p:sldId id="293" r:id="rId10"/>
    <p:sldId id="312" r:id="rId11"/>
    <p:sldId id="313" r:id="rId12"/>
    <p:sldId id="314" r:id="rId13"/>
    <p:sldId id="316" r:id="rId14"/>
    <p:sldId id="328" r:id="rId15"/>
    <p:sldId id="329" r:id="rId16"/>
    <p:sldId id="305" r:id="rId17"/>
    <p:sldId id="296" r:id="rId18"/>
    <p:sldId id="297" r:id="rId19"/>
    <p:sldId id="300" r:id="rId20"/>
    <p:sldId id="301" r:id="rId21"/>
    <p:sldId id="306" r:id="rId22"/>
    <p:sldId id="307" r:id="rId23"/>
    <p:sldId id="308" r:id="rId24"/>
    <p:sldId id="309" r:id="rId25"/>
    <p:sldId id="310" r:id="rId26"/>
    <p:sldId id="311" r:id="rId27"/>
    <p:sldId id="332" r:id="rId28"/>
    <p:sldId id="335" r:id="rId29"/>
    <p:sldId id="315" r:id="rId30"/>
    <p:sldId id="317" r:id="rId31"/>
    <p:sldId id="318" r:id="rId32"/>
    <p:sldId id="319" r:id="rId33"/>
    <p:sldId id="320" r:id="rId34"/>
    <p:sldId id="321" r:id="rId35"/>
    <p:sldId id="322" r:id="rId36"/>
    <p:sldId id="323" r:id="rId37"/>
    <p:sldId id="324" r:id="rId38"/>
    <p:sldId id="325" r:id="rId39"/>
    <p:sldId id="326" r:id="rId40"/>
    <p:sldId id="327" r:id="rId41"/>
    <p:sldId id="334" r:id="rId42"/>
    <p:sldId id="290" r:id="rId43"/>
    <p:sldId id="261" r:id="rId44"/>
    <p:sldId id="330" r:id="rId45"/>
    <p:sldId id="331" r:id="rId46"/>
    <p:sldId id="266" r:id="rId47"/>
    <p:sldId id="291" r:id="rId48"/>
    <p:sldId id="262" r:id="rId49"/>
    <p:sldId id="273" r:id="rId50"/>
    <p:sldId id="303" r:id="rId51"/>
    <p:sldId id="286" r:id="rId52"/>
    <p:sldId id="278" r:id="rId53"/>
    <p:sldId id="294" r:id="rId54"/>
    <p:sldId id="276" r:id="rId55"/>
    <p:sldId id="277" r:id="rId56"/>
    <p:sldId id="287" r:id="rId57"/>
    <p:sldId id="285" r:id="rId58"/>
    <p:sldId id="299" r:id="rId59"/>
    <p:sldId id="279" r:id="rId60"/>
    <p:sldId id="280" r:id="rId61"/>
    <p:sldId id="281" r:id="rId62"/>
    <p:sldId id="295" r:id="rId63"/>
    <p:sldId id="282" r:id="rId64"/>
    <p:sldId id="283" r:id="rId65"/>
    <p:sldId id="298" r:id="rId6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E5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9902" autoAdjust="0"/>
  </p:normalViewPr>
  <p:slideViewPr>
    <p:cSldViewPr snapToGrid="0" snapToObjects="1">
      <p:cViewPr>
        <p:scale>
          <a:sx n="161" d="100"/>
          <a:sy n="161" d="100"/>
        </p:scale>
        <p:origin x="-1064" y="-4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2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223490-2B30-6B43-ABE0-ADA5297D4081}" type="datetimeFigureOut">
              <a:rPr lang="en-US" smtClean="0"/>
              <a:t>4/10/14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04EFE1E-53FD-1840-B6EA-9D22AAC1EA42}" type="slidenum">
              <a:rPr lang="en-US" smtClean="0"/>
              <a:t>‹#›</a:t>
            </a:fld>
            <a:endParaRPr lang="en-US"/>
          </a:p>
        </p:txBody>
      </p:sp>
    </p:spTree>
    <p:extLst>
      <p:ext uri="{BB962C8B-B14F-4D97-AF65-F5344CB8AC3E}">
        <p14:creationId xmlns:p14="http://schemas.microsoft.com/office/powerpoint/2010/main" val="6207025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FF51704C-9E2C-F84F-A0C0-65701782A8A0}" type="datetimeFigureOut">
              <a:rPr lang="en-US"/>
              <a:pPr>
                <a:defRPr/>
              </a:pPr>
              <a:t>4/10/14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D709420D-E9AB-BF49-9A57-4A4C81559EFC}" type="slidenum">
              <a:rPr lang="en-US"/>
              <a:pPr>
                <a:defRPr/>
              </a:pPr>
              <a:t>‹#›</a:t>
            </a:fld>
            <a:endParaRPr lang="en-US"/>
          </a:p>
        </p:txBody>
      </p:sp>
    </p:spTree>
    <p:extLst>
      <p:ext uri="{BB962C8B-B14F-4D97-AF65-F5344CB8AC3E}">
        <p14:creationId xmlns:p14="http://schemas.microsoft.com/office/powerpoint/2010/main" val="3412525143"/>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45EDCE9C-6D2E-BF48-B473-4A27F4F9E0B5}" type="datetime1">
              <a:rPr lang="en-US" smtClean="0"/>
              <a:t>4/10/14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08602E5-F7F4-3741-8386-7E2D7763B021}" type="slidenum">
              <a:rPr lang="en-US"/>
              <a:pPr>
                <a:defRPr/>
              </a:pPr>
              <a:t>‹#›</a:t>
            </a:fld>
            <a:endParaRPr lang="en-US"/>
          </a:p>
        </p:txBody>
      </p:sp>
    </p:spTree>
    <p:extLst>
      <p:ext uri="{BB962C8B-B14F-4D97-AF65-F5344CB8AC3E}">
        <p14:creationId xmlns:p14="http://schemas.microsoft.com/office/powerpoint/2010/main" val="766694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E67DB47-F9DC-8746-B63D-5DCF440D8382}" type="datetime1">
              <a:rPr lang="en-US" smtClean="0"/>
              <a:t>4/10/14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75C3E57-F538-2E43-B7FE-A911E2670C57}" type="slidenum">
              <a:rPr lang="en-US"/>
              <a:pPr>
                <a:defRPr/>
              </a:pPr>
              <a:t>‹#›</a:t>
            </a:fld>
            <a:endParaRPr lang="en-US"/>
          </a:p>
        </p:txBody>
      </p:sp>
    </p:spTree>
    <p:extLst>
      <p:ext uri="{BB962C8B-B14F-4D97-AF65-F5344CB8AC3E}">
        <p14:creationId xmlns:p14="http://schemas.microsoft.com/office/powerpoint/2010/main" val="296347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74C8B26-8C07-AE47-AF40-813D3F649017}" type="datetime1">
              <a:rPr lang="en-US" smtClean="0"/>
              <a:t>4/10/14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9533CDC-0B5F-A349-A0E6-BD339669B016}" type="slidenum">
              <a:rPr lang="en-US"/>
              <a:pPr>
                <a:defRPr/>
              </a:pPr>
              <a:t>‹#›</a:t>
            </a:fld>
            <a:endParaRPr lang="en-US"/>
          </a:p>
        </p:txBody>
      </p:sp>
    </p:spTree>
    <p:extLst>
      <p:ext uri="{BB962C8B-B14F-4D97-AF65-F5344CB8AC3E}">
        <p14:creationId xmlns:p14="http://schemas.microsoft.com/office/powerpoint/2010/main" val="2030556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DD8B1A2-1D8F-A446-9C4A-E12FC0563558}" type="datetime1">
              <a:rPr lang="en-US" smtClean="0"/>
              <a:t>4/10/14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1C29698-AE0C-CC43-ACA3-6C4B510D6C4C}" type="slidenum">
              <a:rPr lang="en-US"/>
              <a:pPr>
                <a:defRPr/>
              </a:pPr>
              <a:t>‹#›</a:t>
            </a:fld>
            <a:endParaRPr lang="en-US"/>
          </a:p>
        </p:txBody>
      </p:sp>
    </p:spTree>
    <p:extLst>
      <p:ext uri="{BB962C8B-B14F-4D97-AF65-F5344CB8AC3E}">
        <p14:creationId xmlns:p14="http://schemas.microsoft.com/office/powerpoint/2010/main" val="2997634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B0A81BC-525F-554A-9C34-30EEB7FFF502}" type="datetime1">
              <a:rPr lang="en-US" smtClean="0"/>
              <a:t>4/10/14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7371268-5F5B-3147-976D-DEA4C58BF6CF}" type="slidenum">
              <a:rPr lang="en-US"/>
              <a:pPr>
                <a:defRPr/>
              </a:pPr>
              <a:t>‹#›</a:t>
            </a:fld>
            <a:endParaRPr lang="en-US"/>
          </a:p>
        </p:txBody>
      </p:sp>
    </p:spTree>
    <p:extLst>
      <p:ext uri="{BB962C8B-B14F-4D97-AF65-F5344CB8AC3E}">
        <p14:creationId xmlns:p14="http://schemas.microsoft.com/office/powerpoint/2010/main" val="3793598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AD1F828-F344-A746-9454-7C07AB599B1A}" type="datetime1">
              <a:rPr lang="en-US" smtClean="0"/>
              <a:t>4/10/14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56E206E-E5C0-1D44-BA60-247A19033D4E}" type="slidenum">
              <a:rPr lang="en-US"/>
              <a:pPr>
                <a:defRPr/>
              </a:pPr>
              <a:t>‹#›</a:t>
            </a:fld>
            <a:endParaRPr lang="en-US"/>
          </a:p>
        </p:txBody>
      </p:sp>
    </p:spTree>
    <p:extLst>
      <p:ext uri="{BB962C8B-B14F-4D97-AF65-F5344CB8AC3E}">
        <p14:creationId xmlns:p14="http://schemas.microsoft.com/office/powerpoint/2010/main" val="4275614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D0D3EB3-2FA1-4F49-9CF2-AB9E12B8A50D}" type="datetime1">
              <a:rPr lang="en-US" smtClean="0"/>
              <a:t>4/10/14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919CF65-E760-094D-9795-A34F445FE1D3}" type="slidenum">
              <a:rPr lang="en-US"/>
              <a:pPr>
                <a:defRPr/>
              </a:pPr>
              <a:t>‹#›</a:t>
            </a:fld>
            <a:endParaRPr lang="en-US"/>
          </a:p>
        </p:txBody>
      </p:sp>
    </p:spTree>
    <p:extLst>
      <p:ext uri="{BB962C8B-B14F-4D97-AF65-F5344CB8AC3E}">
        <p14:creationId xmlns:p14="http://schemas.microsoft.com/office/powerpoint/2010/main" val="2264684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0FDD52E-41D7-284B-AFC4-6BD0164E6E15}" type="datetime1">
              <a:rPr lang="en-US" smtClean="0"/>
              <a:t>4/10/14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122DD376-A923-A649-AD4F-9A663DAA151F}" type="slidenum">
              <a:rPr lang="en-US"/>
              <a:pPr>
                <a:defRPr/>
              </a:pPr>
              <a:t>‹#›</a:t>
            </a:fld>
            <a:endParaRPr lang="en-US"/>
          </a:p>
        </p:txBody>
      </p:sp>
    </p:spTree>
    <p:extLst>
      <p:ext uri="{BB962C8B-B14F-4D97-AF65-F5344CB8AC3E}">
        <p14:creationId xmlns:p14="http://schemas.microsoft.com/office/powerpoint/2010/main" val="236122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0CB18CD-2D0F-6F4F-B1F6-FCA5F58F8DA4}" type="datetime1">
              <a:rPr lang="en-US" smtClean="0"/>
              <a:t>4/10/14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25A5535-6F22-4249-B725-6A2A3A412A79}" type="slidenum">
              <a:rPr lang="en-US"/>
              <a:pPr>
                <a:defRPr/>
              </a:pPr>
              <a:t>‹#›</a:t>
            </a:fld>
            <a:endParaRPr lang="en-US"/>
          </a:p>
        </p:txBody>
      </p:sp>
    </p:spTree>
    <p:extLst>
      <p:ext uri="{BB962C8B-B14F-4D97-AF65-F5344CB8AC3E}">
        <p14:creationId xmlns:p14="http://schemas.microsoft.com/office/powerpoint/2010/main" val="345470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FAC375A-0267-B342-B138-DC0A8932450C}" type="datetime1">
              <a:rPr lang="en-US" smtClean="0"/>
              <a:t>4/10/14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BBE8318-88D2-4E4A-AA0D-66C33BD1ABF6}" type="slidenum">
              <a:rPr lang="en-US"/>
              <a:pPr>
                <a:defRPr/>
              </a:pPr>
              <a:t>‹#›</a:t>
            </a:fld>
            <a:endParaRPr lang="en-US"/>
          </a:p>
        </p:txBody>
      </p:sp>
    </p:spTree>
    <p:extLst>
      <p:ext uri="{BB962C8B-B14F-4D97-AF65-F5344CB8AC3E}">
        <p14:creationId xmlns:p14="http://schemas.microsoft.com/office/powerpoint/2010/main" val="341658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8028F92-D9C7-A944-B6D4-355E6F4AC834}" type="datetime1">
              <a:rPr lang="en-US" smtClean="0"/>
              <a:t>4/10/14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C9CDD46-3C27-9B40-887E-8A54E3D89EDD}" type="slidenum">
              <a:rPr lang="en-US"/>
              <a:pPr>
                <a:defRPr/>
              </a:pPr>
              <a:t>‹#›</a:t>
            </a:fld>
            <a:endParaRPr lang="en-US"/>
          </a:p>
        </p:txBody>
      </p:sp>
    </p:spTree>
    <p:extLst>
      <p:ext uri="{BB962C8B-B14F-4D97-AF65-F5344CB8AC3E}">
        <p14:creationId xmlns:p14="http://schemas.microsoft.com/office/powerpoint/2010/main" val="1637209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E2E049DE-80B2-B84B-A944-C57EC2D9D187}" type="datetime1">
              <a:rPr lang="en-US" smtClean="0"/>
              <a:t>4/10/14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001028" y="6483346"/>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CD177B4F-3794-D047-B44D-7835BA9654D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fontAlgn="base" hangingPunct="1">
        <a:spcBef>
          <a:spcPct val="0"/>
        </a:spcBef>
        <a:spcAft>
          <a:spcPct val="0"/>
        </a:spcAft>
        <a:defRPr sz="4400" kern="1200">
          <a:solidFill>
            <a:schemeClr val="tx1"/>
          </a:solidFill>
          <a:latin typeface="Comic Sans MS"/>
          <a:ea typeface="ＭＳ Ｐゴシック" charset="0"/>
          <a:cs typeface="Comic Sans MS"/>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Comic Sans MS"/>
          <a:ea typeface="ＭＳ Ｐゴシック" charset="0"/>
          <a:cs typeface="Comic Sans M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Comic Sans MS"/>
          <a:ea typeface="ＭＳ Ｐゴシック" charset="0"/>
          <a:cs typeface="Comic Sans M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Comic Sans MS"/>
          <a:ea typeface="ＭＳ Ｐゴシック" charset="0"/>
          <a:cs typeface="Comic Sans M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Comic Sans MS"/>
          <a:ea typeface="ＭＳ Ｐゴシック" charset="0"/>
          <a:cs typeface="Comic Sans M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Comic Sans MS"/>
          <a:ea typeface="ＭＳ Ｐゴシック" charset="0"/>
          <a:cs typeface="Comic Sans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9.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macws4.jpl.nasa.gov:8080/cmac/" TargetMode="Externa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limate.earthkit.jpl.ne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hyperlink" Target="http://climatesciences.jpl.nasa.gov/events/summer-schoo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cmacws2.jpl.nasa.gov:8080/cmac/" TargetMode="External"/><Relationship Id="rId4" Type="http://schemas.openxmlformats.org/officeDocument/2006/relationships/hyperlink" Target="http://cmacws4.jpl.nasa.gov:8080/cmac/" TargetMode="External"/><Relationship Id="rId1" Type="http://schemas.openxmlformats.org/officeDocument/2006/relationships/slideLayout" Target="../slideLayouts/slideLayout2.xml"/><Relationship Id="rId2" Type="http://schemas.openxmlformats.org/officeDocument/2006/relationships/hyperlink" Target="http://cmacws.jpl.nasa.gov:8080/cmac/"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685800" y="795713"/>
            <a:ext cx="7772400" cy="2804737"/>
          </a:xfrm>
        </p:spPr>
        <p:txBody>
          <a:bodyPr/>
          <a:lstStyle/>
          <a:p>
            <a:r>
              <a:rPr lang="en-US" sz="2600" dirty="0" smtClean="0"/>
              <a:t>CMAC-11-0008</a:t>
            </a:r>
            <a:br>
              <a:rPr lang="en-US" sz="2600" dirty="0" smtClean="0"/>
            </a:br>
            <a:r>
              <a:rPr lang="en-US" sz="2600" dirty="0" smtClean="0"/>
              <a:t/>
            </a:r>
            <a:br>
              <a:rPr lang="en-US" sz="2600" dirty="0" smtClean="0"/>
            </a:br>
            <a:r>
              <a:rPr lang="en-US" sz="3600" dirty="0" smtClean="0"/>
              <a:t>Parallel </a:t>
            </a:r>
            <a:r>
              <a:rPr lang="en-US" sz="3600" dirty="0"/>
              <a:t>Web-Service </a:t>
            </a:r>
            <a:br>
              <a:rPr lang="en-US" sz="3600" dirty="0"/>
            </a:br>
            <a:r>
              <a:rPr lang="en-US" sz="3600" dirty="0"/>
              <a:t>Climate Model Diagnostic </a:t>
            </a:r>
            <a:r>
              <a:rPr lang="en-US" sz="3600" dirty="0" smtClean="0"/>
              <a:t>Analyzer</a:t>
            </a:r>
            <a:endParaRPr lang="en-US" sz="3600" dirty="0">
              <a:latin typeface="Comic Sans MS" charset="0"/>
              <a:cs typeface="Comic Sans MS" charset="0"/>
            </a:endParaRPr>
          </a:p>
        </p:txBody>
      </p:sp>
      <p:sp>
        <p:nvSpPr>
          <p:cNvPr id="3" name="Subtitle 2"/>
          <p:cNvSpPr>
            <a:spLocks noGrp="1"/>
          </p:cNvSpPr>
          <p:nvPr>
            <p:ph type="subTitle" idx="1"/>
          </p:nvPr>
        </p:nvSpPr>
        <p:spPr>
          <a:xfrm>
            <a:off x="1501481" y="3481980"/>
            <a:ext cx="6400800" cy="2460276"/>
          </a:xfrm>
        </p:spPr>
        <p:txBody>
          <a:bodyPr rtlCol="0">
            <a:normAutofit fontScale="77500" lnSpcReduction="20000"/>
          </a:bodyPr>
          <a:lstStyle/>
          <a:p>
            <a:endParaRPr lang="en-US" dirty="0" smtClean="0">
              <a:solidFill>
                <a:schemeClr val="tx1"/>
              </a:solidFill>
            </a:endParaRPr>
          </a:p>
          <a:p>
            <a:r>
              <a:rPr lang="en-US" dirty="0" smtClean="0">
                <a:solidFill>
                  <a:schemeClr val="tx1"/>
                </a:solidFill>
              </a:rPr>
              <a:t>Interim Report of Year 2</a:t>
            </a:r>
          </a:p>
          <a:p>
            <a:endParaRPr lang="en-US" dirty="0">
              <a:solidFill>
                <a:schemeClr val="tx1"/>
              </a:solidFill>
            </a:endParaRPr>
          </a:p>
          <a:p>
            <a:r>
              <a:rPr lang="en-US" dirty="0" smtClean="0">
                <a:solidFill>
                  <a:schemeClr val="tx1"/>
                </a:solidFill>
              </a:rPr>
              <a:t>PI: Seungwon Lee</a:t>
            </a:r>
          </a:p>
          <a:p>
            <a:endParaRPr lang="en-US" dirty="0" smtClean="0">
              <a:solidFill>
                <a:schemeClr val="tx1"/>
              </a:solidFill>
            </a:endParaRPr>
          </a:p>
          <a:p>
            <a:r>
              <a:rPr lang="en-US" dirty="0" smtClean="0">
                <a:solidFill>
                  <a:schemeClr val="tx1"/>
                </a:solidFill>
              </a:rPr>
              <a:t>April 10, 2014 </a:t>
            </a:r>
            <a:endParaRPr lang="en-US" dirty="0">
              <a:solidFill>
                <a:schemeClr val="tx1"/>
              </a:solidFill>
            </a:endParaRPr>
          </a:p>
          <a:p>
            <a:endParaRPr lang="en-US" dirty="0"/>
          </a:p>
          <a:p>
            <a:pPr fontAlgn="auto">
              <a:spcAft>
                <a:spcPts val="0"/>
              </a:spcAft>
              <a:buFont typeface="Arial"/>
              <a:buNone/>
              <a:defRPr/>
            </a:pPr>
            <a:endParaRPr lang="en-US" dirty="0" smtClean="0">
              <a:latin typeface="Comic Sans MS"/>
              <a:ea typeface="+mn-ea"/>
              <a:cs typeface="Comic Sans MS"/>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Sampling</a:t>
            </a:r>
            <a:endParaRPr lang="en-US" dirty="0"/>
          </a:p>
        </p:txBody>
      </p:sp>
      <p:sp>
        <p:nvSpPr>
          <p:cNvPr id="3" name="Content Placeholder 2"/>
          <p:cNvSpPr>
            <a:spLocks noGrp="1"/>
          </p:cNvSpPr>
          <p:nvPr>
            <p:ph idx="1"/>
          </p:nvPr>
        </p:nvSpPr>
        <p:spPr>
          <a:xfrm>
            <a:off x="457200" y="1600200"/>
            <a:ext cx="8229600" cy="4883146"/>
          </a:xfrm>
        </p:spPr>
        <p:txBody>
          <a:bodyPr/>
          <a:lstStyle/>
          <a:p>
            <a:r>
              <a:rPr lang="en-US" sz="2000" dirty="0" smtClean="0"/>
              <a:t>Conditional sampling displays the physical quantity </a:t>
            </a:r>
            <a:r>
              <a:rPr lang="en-US" sz="2000" dirty="0" smtClean="0">
                <a:solidFill>
                  <a:srgbClr val="FF0000"/>
                </a:solidFill>
              </a:rPr>
              <a:t>X</a:t>
            </a:r>
            <a:r>
              <a:rPr lang="en-US" sz="2000" dirty="0" smtClean="0"/>
              <a:t> according to the values of another physical quantity </a:t>
            </a:r>
            <a:r>
              <a:rPr lang="en-US" sz="2000" dirty="0" smtClean="0">
                <a:solidFill>
                  <a:srgbClr val="FF0000"/>
                </a:solidFill>
              </a:rPr>
              <a:t>E</a:t>
            </a:r>
            <a:r>
              <a:rPr lang="en-US" sz="2000" dirty="0" smtClean="0"/>
              <a:t>, which is related to </a:t>
            </a:r>
            <a:r>
              <a:rPr lang="en-US" sz="2000" dirty="0" smtClean="0">
                <a:solidFill>
                  <a:srgbClr val="FF0000"/>
                </a:solidFill>
              </a:rPr>
              <a:t>X</a:t>
            </a:r>
            <a:r>
              <a:rPr lang="en-US" sz="2000" dirty="0" smtClean="0"/>
              <a:t> via physical processes. </a:t>
            </a:r>
          </a:p>
          <a:p>
            <a:r>
              <a:rPr lang="en-US" sz="2000" dirty="0" smtClean="0"/>
              <a:t>For example, we may want to display the cloud ice content according to the sea surface temperature. This enables to study the connection between </a:t>
            </a:r>
            <a:r>
              <a:rPr lang="en-US" sz="2000" dirty="0" smtClean="0">
                <a:solidFill>
                  <a:srgbClr val="FF0000"/>
                </a:solidFill>
              </a:rPr>
              <a:t>X</a:t>
            </a:r>
            <a:r>
              <a:rPr lang="en-US" sz="2000" dirty="0" smtClean="0"/>
              <a:t> and </a:t>
            </a:r>
            <a:r>
              <a:rPr lang="en-US" sz="2000" dirty="0" smtClean="0">
                <a:solidFill>
                  <a:srgbClr val="FF0000"/>
                </a:solidFill>
              </a:rPr>
              <a:t>E</a:t>
            </a:r>
            <a:r>
              <a:rPr lang="en-US" sz="2000" dirty="0" smtClean="0"/>
              <a:t>. </a:t>
            </a:r>
          </a:p>
          <a:p>
            <a:r>
              <a:rPr lang="en-US" sz="2000" dirty="0" smtClean="0">
                <a:solidFill>
                  <a:srgbClr val="FF0000"/>
                </a:solidFill>
              </a:rPr>
              <a:t>E</a:t>
            </a:r>
            <a:r>
              <a:rPr lang="en-US" sz="2000" dirty="0" smtClean="0"/>
              <a:t> is a sampling variable and is usually a large scale environment variable such as sea surface temperature and wind field at 500 </a:t>
            </a:r>
            <a:r>
              <a:rPr lang="en-US" sz="2000" dirty="0" err="1" smtClean="0"/>
              <a:t>hPa</a:t>
            </a:r>
            <a:r>
              <a:rPr lang="en-US" sz="2000" dirty="0" smtClean="0"/>
              <a:t>. </a:t>
            </a:r>
          </a:p>
          <a:p>
            <a:r>
              <a:rPr lang="en-US" sz="2000" dirty="0" smtClean="0">
                <a:solidFill>
                  <a:srgbClr val="FF0000"/>
                </a:solidFill>
              </a:rPr>
              <a:t>X</a:t>
            </a:r>
            <a:r>
              <a:rPr lang="en-US" sz="2000" dirty="0" smtClean="0"/>
              <a:t> is a sampled variable and is usually a physical quantity related to </a:t>
            </a:r>
            <a:r>
              <a:rPr lang="en-US" sz="2000" dirty="0" smtClean="0">
                <a:solidFill>
                  <a:srgbClr val="FF0000"/>
                </a:solidFill>
              </a:rPr>
              <a:t>E</a:t>
            </a:r>
            <a:r>
              <a:rPr lang="en-US" sz="2000" dirty="0" smtClean="0"/>
              <a:t> by physical processes. </a:t>
            </a:r>
          </a:p>
          <a:p>
            <a:r>
              <a:rPr lang="en-US" sz="2000" dirty="0" smtClean="0"/>
              <a:t>A set of ordered values of </a:t>
            </a:r>
            <a:r>
              <a:rPr lang="en-US" sz="2000" dirty="0" smtClean="0">
                <a:solidFill>
                  <a:srgbClr val="FF0000"/>
                </a:solidFill>
              </a:rPr>
              <a:t>E</a:t>
            </a:r>
            <a:r>
              <a:rPr lang="en-US" sz="2000" dirty="0" smtClean="0"/>
              <a:t> is used to define the boundaries of bins for </a:t>
            </a:r>
            <a:r>
              <a:rPr lang="en-US" sz="2000" dirty="0" smtClean="0">
                <a:solidFill>
                  <a:srgbClr val="FF0000"/>
                </a:solidFill>
              </a:rPr>
              <a:t>E</a:t>
            </a:r>
            <a:r>
              <a:rPr lang="en-US" sz="2000" dirty="0" smtClean="0"/>
              <a:t>. </a:t>
            </a:r>
            <a:r>
              <a:rPr lang="en-US" sz="2000" dirty="0" smtClean="0">
                <a:solidFill>
                  <a:srgbClr val="FF0000"/>
                </a:solidFill>
              </a:rPr>
              <a:t>E</a:t>
            </a:r>
            <a:r>
              <a:rPr lang="en-US" sz="2000" dirty="0" smtClean="0"/>
              <a:t> is sorted according to the bins. </a:t>
            </a:r>
            <a:r>
              <a:rPr lang="en-US" sz="2000" dirty="0" smtClean="0">
                <a:solidFill>
                  <a:srgbClr val="FF0000"/>
                </a:solidFill>
              </a:rPr>
              <a:t>X</a:t>
            </a:r>
            <a:r>
              <a:rPr lang="en-US" sz="2000" dirty="0" smtClean="0"/>
              <a:t> is assigned to a sampling </a:t>
            </a:r>
            <a:r>
              <a:rPr lang="en-US" sz="2000" dirty="0" smtClean="0">
                <a:solidFill>
                  <a:srgbClr val="FF0000"/>
                </a:solidFill>
              </a:rPr>
              <a:t>E</a:t>
            </a:r>
            <a:r>
              <a:rPr lang="en-US" sz="2000" dirty="0" smtClean="0"/>
              <a:t> bin according to its associated </a:t>
            </a:r>
            <a:r>
              <a:rPr lang="en-US" sz="2000" dirty="0" smtClean="0">
                <a:solidFill>
                  <a:srgbClr val="FF0000"/>
                </a:solidFill>
              </a:rPr>
              <a:t>E</a:t>
            </a:r>
            <a:r>
              <a:rPr lang="en-US" sz="2000" dirty="0" smtClean="0"/>
              <a:t> value. </a:t>
            </a:r>
          </a:p>
          <a:p>
            <a:endParaRPr lang="en-US" sz="20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9</a:t>
            </a:fld>
            <a:endParaRPr lang="en-US"/>
          </a:p>
        </p:txBody>
      </p:sp>
    </p:spTree>
    <p:extLst>
      <p:ext uri="{BB962C8B-B14F-4D97-AF65-F5344CB8AC3E}">
        <p14:creationId xmlns:p14="http://schemas.microsoft.com/office/powerpoint/2010/main" val="3430761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Mathematical Formulation of Conditional Sampling</a:t>
            </a:r>
            <a:endParaRPr lang="en-US" sz="36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10</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44276303"/>
              </p:ext>
            </p:extLst>
          </p:nvPr>
        </p:nvGraphicFramePr>
        <p:xfrm>
          <a:off x="365477" y="1882768"/>
          <a:ext cx="8424825" cy="3937617"/>
        </p:xfrm>
        <a:graphic>
          <a:graphicData uri="http://schemas.openxmlformats.org/presentationml/2006/ole">
            <mc:AlternateContent xmlns:mc="http://schemas.openxmlformats.org/markup-compatibility/2006">
              <mc:Choice xmlns:v="urn:schemas-microsoft-com:vml" Requires="v">
                <p:oleObj spid="_x0000_s1038" name="Equation" r:id="rId3" imgW="5867400" imgH="2743200" progId="Equation.3">
                  <p:embed/>
                </p:oleObj>
              </mc:Choice>
              <mc:Fallback>
                <p:oleObj name="Equation" r:id="rId3" imgW="5867400" imgH="2743200" progId="Equation.3">
                  <p:embed/>
                  <p:pic>
                    <p:nvPicPr>
                      <p:cNvPr id="0" name=""/>
                      <p:cNvPicPr/>
                      <p:nvPr/>
                    </p:nvPicPr>
                    <p:blipFill>
                      <a:blip r:embed="rId4"/>
                      <a:stretch>
                        <a:fillRect/>
                      </a:stretch>
                    </p:blipFill>
                    <p:spPr>
                      <a:xfrm>
                        <a:off x="365477" y="1882768"/>
                        <a:ext cx="8424825" cy="3937617"/>
                      </a:xfrm>
                      <a:prstGeom prst="rect">
                        <a:avLst/>
                      </a:prstGeom>
                    </p:spPr>
                  </p:pic>
                </p:oleObj>
              </mc:Fallback>
            </mc:AlternateContent>
          </a:graphicData>
        </a:graphic>
      </p:graphicFrame>
    </p:spTree>
    <p:extLst>
      <p:ext uri="{BB962C8B-B14F-4D97-AF65-F5344CB8AC3E}">
        <p14:creationId xmlns:p14="http://schemas.microsoft.com/office/powerpoint/2010/main" val="172446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16449" y="1012821"/>
            <a:ext cx="8092561" cy="5470525"/>
          </a:xfrm>
          <a:prstGeom prst="rect">
            <a:avLst/>
          </a:prstGeom>
        </p:spPr>
      </p:pic>
      <p:sp>
        <p:nvSpPr>
          <p:cNvPr id="2" name="Title 1"/>
          <p:cNvSpPr>
            <a:spLocks noGrp="1"/>
          </p:cNvSpPr>
          <p:nvPr>
            <p:ph type="title"/>
          </p:nvPr>
        </p:nvSpPr>
        <p:spPr>
          <a:xfrm>
            <a:off x="457200" y="0"/>
            <a:ext cx="8229600" cy="1143000"/>
          </a:xfrm>
        </p:spPr>
        <p:txBody>
          <a:bodyPr/>
          <a:lstStyle/>
          <a:p>
            <a:r>
              <a:rPr lang="en-US" sz="3400" dirty="0" smtClean="0"/>
              <a:t>Scientific Use of Conditional Sampling</a:t>
            </a:r>
            <a:endParaRPr lang="en-US" sz="34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11</a:t>
            </a:fld>
            <a:endParaRPr lang="en-US"/>
          </a:p>
        </p:txBody>
      </p:sp>
      <p:sp>
        <p:nvSpPr>
          <p:cNvPr id="6" name="TextBox 5"/>
          <p:cNvSpPr txBox="1"/>
          <p:nvPr/>
        </p:nvSpPr>
        <p:spPr>
          <a:xfrm>
            <a:off x="1390116" y="6414126"/>
            <a:ext cx="6942526" cy="338554"/>
          </a:xfrm>
          <a:prstGeom prst="rect">
            <a:avLst/>
          </a:prstGeom>
          <a:noFill/>
        </p:spPr>
        <p:txBody>
          <a:bodyPr wrap="square" rtlCol="0">
            <a:spAutoFit/>
          </a:bodyPr>
          <a:lstStyle/>
          <a:p>
            <a:r>
              <a:rPr lang="en-US" sz="1600" dirty="0" smtClean="0">
                <a:latin typeface="Comic Sans MS"/>
                <a:cs typeface="Comic Sans MS"/>
              </a:rPr>
              <a:t>Cloud water content (</a:t>
            </a:r>
            <a:r>
              <a:rPr lang="en-US" sz="1600" dirty="0" err="1" smtClean="0">
                <a:latin typeface="Comic Sans MS"/>
                <a:cs typeface="Comic Sans MS"/>
              </a:rPr>
              <a:t>cwc</a:t>
            </a:r>
            <a:r>
              <a:rPr lang="en-US" sz="1600" dirty="0" smtClean="0">
                <a:latin typeface="Comic Sans MS"/>
                <a:cs typeface="Comic Sans MS"/>
              </a:rPr>
              <a:t>) </a:t>
            </a:r>
            <a:r>
              <a:rPr lang="en-US" sz="1600" dirty="0" err="1" smtClean="0">
                <a:latin typeface="Comic Sans MS"/>
                <a:cs typeface="Comic Sans MS"/>
              </a:rPr>
              <a:t>vs</a:t>
            </a:r>
            <a:r>
              <a:rPr lang="en-US" sz="1600" dirty="0" smtClean="0">
                <a:latin typeface="Comic Sans MS"/>
                <a:cs typeface="Comic Sans MS"/>
              </a:rPr>
              <a:t> vertical velocity (</a:t>
            </a:r>
            <a:r>
              <a:rPr lang="en-US" sz="1600" dirty="0" err="1" smtClean="0">
                <a:latin typeface="Comic Sans MS"/>
                <a:cs typeface="Comic Sans MS"/>
              </a:rPr>
              <a:t>wap</a:t>
            </a:r>
            <a:r>
              <a:rPr lang="en-US" sz="1600" dirty="0" smtClean="0">
                <a:latin typeface="Comic Sans MS"/>
                <a:cs typeface="Comic Sans MS"/>
              </a:rPr>
              <a:t>) at 500hPa</a:t>
            </a:r>
            <a:endParaRPr lang="en-US" sz="1600" dirty="0">
              <a:latin typeface="Comic Sans MS"/>
              <a:cs typeface="Comic Sans MS"/>
            </a:endParaRPr>
          </a:p>
        </p:txBody>
      </p:sp>
    </p:spTree>
    <p:extLst>
      <p:ext uri="{BB962C8B-B14F-4D97-AF65-F5344CB8AC3E}">
        <p14:creationId xmlns:p14="http://schemas.microsoft.com/office/powerpoint/2010/main" val="3242263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Co-location of Datasets</a:t>
            </a:r>
            <a:endParaRPr lang="en-US" dirty="0"/>
          </a:p>
        </p:txBody>
      </p:sp>
      <p:sp>
        <p:nvSpPr>
          <p:cNvPr id="3" name="Content Placeholder 2"/>
          <p:cNvSpPr>
            <a:spLocks noGrp="1"/>
          </p:cNvSpPr>
          <p:nvPr>
            <p:ph idx="1"/>
          </p:nvPr>
        </p:nvSpPr>
        <p:spPr/>
        <p:txBody>
          <a:bodyPr/>
          <a:lstStyle/>
          <a:p>
            <a:r>
              <a:rPr lang="en-US" sz="2000" dirty="0" smtClean="0"/>
              <a:t>A-train constellation multi-sensor data offer global observational constraints for the Earth’s weather and climate models. </a:t>
            </a:r>
          </a:p>
          <a:p>
            <a:r>
              <a:rPr lang="en-US" sz="2000" dirty="0" smtClean="0"/>
              <a:t>However, each instrument has a different resolution, sensitivity, and characteristics, which make the direction comparison, cross validation, and comprehensive use of the data difficult. </a:t>
            </a:r>
          </a:p>
          <a:p>
            <a:r>
              <a:rPr lang="en-US" sz="2000" dirty="0" smtClean="0"/>
              <a:t>We developed a tool to temporally and spatially co-locate a source data product with a given target data product. </a:t>
            </a: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12</a:t>
            </a:fld>
            <a:endParaRPr lang="en-US"/>
          </a:p>
        </p:txBody>
      </p:sp>
      <p:grpSp>
        <p:nvGrpSpPr>
          <p:cNvPr id="14" name="Group 13"/>
          <p:cNvGrpSpPr/>
          <p:nvPr/>
        </p:nvGrpSpPr>
        <p:grpSpPr>
          <a:xfrm>
            <a:off x="391617" y="4578346"/>
            <a:ext cx="8509000" cy="1905000"/>
            <a:chOff x="412750" y="2470150"/>
            <a:chExt cx="8509000" cy="1905000"/>
          </a:xfrm>
        </p:grpSpPr>
        <p:sp>
          <p:nvSpPr>
            <p:cNvPr id="15" name="Oval 77"/>
            <p:cNvSpPr>
              <a:spLocks noChangeArrowheads="1"/>
            </p:cNvSpPr>
            <p:nvPr/>
          </p:nvSpPr>
          <p:spPr bwMode="auto">
            <a:xfrm>
              <a:off x="3346450" y="2546350"/>
              <a:ext cx="2743200" cy="1752600"/>
            </a:xfrm>
            <a:prstGeom prst="ellipse">
              <a:avLst/>
            </a:prstGeom>
            <a:solidFill>
              <a:srgbClr val="3366FF"/>
            </a:solidFill>
            <a:ln w="9525">
              <a:solidFill>
                <a:schemeClr val="tx1"/>
              </a:solidFill>
              <a:round/>
              <a:headEnd/>
              <a:tailEnd/>
            </a:ln>
          </p:spPr>
          <p:txBody>
            <a:bodyPr anchor="ctr"/>
            <a:lstStyle/>
            <a:p>
              <a:pPr algn="ctr"/>
              <a:r>
                <a:rPr lang="en-US"/>
                <a:t>Colocation Tool</a:t>
              </a:r>
            </a:p>
          </p:txBody>
        </p:sp>
        <p:sp>
          <p:nvSpPr>
            <p:cNvPr id="16" name="Rounded Rectangle 78"/>
            <p:cNvSpPr>
              <a:spLocks noChangeArrowheads="1"/>
            </p:cNvSpPr>
            <p:nvPr/>
          </p:nvSpPr>
          <p:spPr bwMode="auto">
            <a:xfrm>
              <a:off x="412750" y="2470150"/>
              <a:ext cx="1635125" cy="685800"/>
            </a:xfrm>
            <a:prstGeom prst="roundRect">
              <a:avLst>
                <a:gd name="adj" fmla="val 16667"/>
              </a:avLst>
            </a:prstGeom>
            <a:solidFill>
              <a:srgbClr val="FFFF00"/>
            </a:solidFill>
            <a:ln w="9525">
              <a:solidFill>
                <a:schemeClr val="tx1"/>
              </a:solidFill>
              <a:round/>
              <a:headEnd/>
              <a:tailEnd/>
            </a:ln>
          </p:spPr>
          <p:txBody>
            <a:bodyPr anchor="ctr"/>
            <a:lstStyle/>
            <a:p>
              <a:pPr algn="ctr"/>
              <a:r>
                <a:rPr lang="en-US" dirty="0"/>
                <a:t>Target Data</a:t>
              </a:r>
            </a:p>
          </p:txBody>
        </p:sp>
        <p:sp>
          <p:nvSpPr>
            <p:cNvPr id="17" name="Rounded Rectangle 80"/>
            <p:cNvSpPr>
              <a:spLocks noChangeArrowheads="1"/>
            </p:cNvSpPr>
            <p:nvPr/>
          </p:nvSpPr>
          <p:spPr bwMode="auto">
            <a:xfrm>
              <a:off x="412750" y="3689350"/>
              <a:ext cx="1635125" cy="609600"/>
            </a:xfrm>
            <a:prstGeom prst="roundRect">
              <a:avLst>
                <a:gd name="adj" fmla="val 16667"/>
              </a:avLst>
            </a:prstGeom>
            <a:solidFill>
              <a:srgbClr val="FF0000"/>
            </a:solidFill>
            <a:ln w="9525">
              <a:solidFill>
                <a:schemeClr val="tx1"/>
              </a:solidFill>
              <a:round/>
              <a:headEnd/>
              <a:tailEnd/>
            </a:ln>
          </p:spPr>
          <p:txBody>
            <a:bodyPr anchor="ctr"/>
            <a:lstStyle/>
            <a:p>
              <a:pPr algn="ctr"/>
              <a:r>
                <a:rPr lang="en-US" dirty="0"/>
                <a:t>Source Data</a:t>
              </a:r>
            </a:p>
          </p:txBody>
        </p:sp>
        <p:sp>
          <p:nvSpPr>
            <p:cNvPr id="18" name="Rounded Rectangle 81"/>
            <p:cNvSpPr>
              <a:spLocks noChangeArrowheads="1"/>
            </p:cNvSpPr>
            <p:nvPr/>
          </p:nvSpPr>
          <p:spPr bwMode="auto">
            <a:xfrm>
              <a:off x="7172325" y="3689350"/>
              <a:ext cx="1749425" cy="685800"/>
            </a:xfrm>
            <a:prstGeom prst="roundRect">
              <a:avLst>
                <a:gd name="adj" fmla="val 16667"/>
              </a:avLst>
            </a:prstGeom>
            <a:solidFill>
              <a:srgbClr val="008000"/>
            </a:solidFill>
            <a:ln w="9525">
              <a:solidFill>
                <a:schemeClr val="tx1"/>
              </a:solidFill>
              <a:round/>
              <a:headEnd/>
              <a:tailEnd/>
            </a:ln>
          </p:spPr>
          <p:txBody>
            <a:bodyPr anchor="ctr"/>
            <a:lstStyle/>
            <a:p>
              <a:pPr algn="ctr"/>
              <a:r>
                <a:rPr lang="en-US"/>
                <a:t>Colocated Data</a:t>
              </a:r>
            </a:p>
          </p:txBody>
        </p:sp>
        <p:sp>
          <p:nvSpPr>
            <p:cNvPr id="19" name="Rounded Rectangle 82"/>
            <p:cNvSpPr>
              <a:spLocks noChangeArrowheads="1"/>
            </p:cNvSpPr>
            <p:nvPr/>
          </p:nvSpPr>
          <p:spPr bwMode="auto">
            <a:xfrm>
              <a:off x="7172325" y="2470150"/>
              <a:ext cx="1749425" cy="685800"/>
            </a:xfrm>
            <a:prstGeom prst="roundRect">
              <a:avLst>
                <a:gd name="adj" fmla="val 16667"/>
              </a:avLst>
            </a:prstGeom>
            <a:solidFill>
              <a:srgbClr val="FFFF00"/>
            </a:solidFill>
            <a:ln w="9525">
              <a:solidFill>
                <a:schemeClr val="tx1"/>
              </a:solidFill>
              <a:round/>
              <a:headEnd/>
              <a:tailEnd/>
            </a:ln>
          </p:spPr>
          <p:txBody>
            <a:bodyPr anchor="ctr"/>
            <a:lstStyle/>
            <a:p>
              <a:pPr algn="ctr"/>
              <a:r>
                <a:rPr lang="en-US"/>
                <a:t>Target Data</a:t>
              </a:r>
            </a:p>
          </p:txBody>
        </p:sp>
        <p:cxnSp>
          <p:nvCxnSpPr>
            <p:cNvPr id="20" name="Straight Arrow Connector 84"/>
            <p:cNvCxnSpPr>
              <a:cxnSpLocks noChangeShapeType="1"/>
              <a:endCxn id="15" idx="1"/>
            </p:cNvCxnSpPr>
            <p:nvPr/>
          </p:nvCxnSpPr>
          <p:spPr bwMode="auto">
            <a:xfrm flipV="1">
              <a:off x="2051050" y="2803525"/>
              <a:ext cx="1697038" cy="9525"/>
            </a:xfrm>
            <a:prstGeom prst="straightConnector1">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1" name="Straight Arrow Connector 85"/>
            <p:cNvCxnSpPr>
              <a:cxnSpLocks noChangeShapeType="1"/>
              <a:endCxn id="15" idx="3"/>
            </p:cNvCxnSpPr>
            <p:nvPr/>
          </p:nvCxnSpPr>
          <p:spPr bwMode="auto">
            <a:xfrm>
              <a:off x="2051050" y="4003675"/>
              <a:ext cx="1697038" cy="38100"/>
            </a:xfrm>
            <a:prstGeom prst="straightConnector1">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2" name="Straight Arrow Connector 86"/>
            <p:cNvCxnSpPr>
              <a:cxnSpLocks noChangeShapeType="1"/>
              <a:stCxn id="15" idx="5"/>
            </p:cNvCxnSpPr>
            <p:nvPr/>
          </p:nvCxnSpPr>
          <p:spPr bwMode="auto">
            <a:xfrm flipV="1">
              <a:off x="5687918" y="4032250"/>
              <a:ext cx="1468532" cy="10038"/>
            </a:xfrm>
            <a:prstGeom prst="straightConnector1">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3" name="Straight Arrow Connector 88"/>
            <p:cNvCxnSpPr>
              <a:cxnSpLocks noChangeShapeType="1"/>
              <a:stCxn id="15" idx="7"/>
            </p:cNvCxnSpPr>
            <p:nvPr/>
          </p:nvCxnSpPr>
          <p:spPr bwMode="auto">
            <a:xfrm>
              <a:off x="5687918" y="2803012"/>
              <a:ext cx="1468532" cy="10038"/>
            </a:xfrm>
            <a:prstGeom prst="straightConnector1">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445056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Co-location Algorithm</a:t>
            </a:r>
            <a:endParaRPr lang="en-US" dirty="0"/>
          </a:p>
        </p:txBody>
      </p:sp>
      <p:sp>
        <p:nvSpPr>
          <p:cNvPr id="3" name="Content Placeholder 2"/>
          <p:cNvSpPr>
            <a:spLocks noGrp="1"/>
          </p:cNvSpPr>
          <p:nvPr>
            <p:ph idx="1"/>
          </p:nvPr>
        </p:nvSpPr>
        <p:spPr>
          <a:xfrm>
            <a:off x="457200" y="1473314"/>
            <a:ext cx="8229600" cy="841133"/>
          </a:xfrm>
        </p:spPr>
        <p:txBody>
          <a:bodyPr/>
          <a:lstStyle/>
          <a:p>
            <a:pPr marL="0" indent="0">
              <a:buNone/>
            </a:pPr>
            <a:r>
              <a:rPr lang="en-US" sz="2000" dirty="0">
                <a:latin typeface="Times New Roman" charset="0"/>
                <a:cs typeface="Times New Roman" charset="0"/>
              </a:rPr>
              <a:t>Nearest neighbor finding algorithm with the complexity of </a:t>
            </a:r>
            <a:r>
              <a:rPr lang="en-US" sz="2000" dirty="0" smtClean="0">
                <a:latin typeface="Times New Roman" charset="0"/>
                <a:cs typeface="Times New Roman" charset="0"/>
              </a:rPr>
              <a:t>O</a:t>
            </a:r>
            <a:r>
              <a:rPr lang="en-US" sz="2000" dirty="0" smtClean="0">
                <a:latin typeface="Times New Roman" charset="0"/>
                <a:cs typeface="Times New Roman" charset="0"/>
              </a:rPr>
              <a:t>(</a:t>
            </a:r>
            <a:r>
              <a:rPr lang="en-US" sz="2000" dirty="0" err="1" smtClean="0">
                <a:solidFill>
                  <a:srgbClr val="FF0000"/>
                </a:solidFill>
                <a:latin typeface="Times New Roman" charset="0"/>
                <a:cs typeface="Times New Roman" charset="0"/>
              </a:rPr>
              <a:t>m</a:t>
            </a:r>
            <a:r>
              <a:rPr lang="en-US" sz="2000" dirty="0" err="1">
                <a:latin typeface="Times New Roman" charset="0"/>
                <a:cs typeface="Times New Roman" charset="0"/>
              </a:rPr>
              <a:t>+</a:t>
            </a:r>
            <a:r>
              <a:rPr lang="en-US" sz="2000" dirty="0" err="1" smtClean="0">
                <a:solidFill>
                  <a:srgbClr val="FF0000"/>
                </a:solidFill>
                <a:latin typeface="Times New Roman" charset="0"/>
                <a:cs typeface="Times New Roman" charset="0"/>
              </a:rPr>
              <a:t>n</a:t>
            </a:r>
            <a:r>
              <a:rPr lang="en-US" sz="2000" dirty="0" smtClean="0">
                <a:latin typeface="Times New Roman" charset="0"/>
                <a:cs typeface="Times New Roman" charset="0"/>
              </a:rPr>
              <a:t>), </a:t>
            </a:r>
            <a:r>
              <a:rPr lang="en-US" sz="2000" dirty="0">
                <a:latin typeface="Times New Roman" charset="0"/>
                <a:cs typeface="Times New Roman" charset="0"/>
              </a:rPr>
              <a:t>where </a:t>
            </a:r>
            <a:r>
              <a:rPr lang="en-US" sz="2000" dirty="0">
                <a:solidFill>
                  <a:srgbClr val="FF0000"/>
                </a:solidFill>
                <a:latin typeface="Times New Roman" charset="0"/>
                <a:cs typeface="Times New Roman" charset="0"/>
              </a:rPr>
              <a:t>n</a:t>
            </a:r>
            <a:r>
              <a:rPr lang="en-US" sz="2000" dirty="0">
                <a:latin typeface="Times New Roman" charset="0"/>
                <a:cs typeface="Times New Roman" charset="0"/>
              </a:rPr>
              <a:t> is the number of target points and </a:t>
            </a:r>
            <a:r>
              <a:rPr lang="en-US" sz="2000" dirty="0">
                <a:solidFill>
                  <a:srgbClr val="FF0000"/>
                </a:solidFill>
                <a:latin typeface="Times New Roman" charset="0"/>
                <a:cs typeface="Times New Roman" charset="0"/>
              </a:rPr>
              <a:t>m</a:t>
            </a:r>
            <a:r>
              <a:rPr lang="en-US" sz="2000" dirty="0">
                <a:latin typeface="Times New Roman" charset="0"/>
                <a:cs typeface="Times New Roman" charset="0"/>
              </a:rPr>
              <a:t> the number of source points</a:t>
            </a:r>
            <a:r>
              <a:rPr lang="en-US" sz="2000" dirty="0" smtClean="0">
                <a:latin typeface="Times New Roman" charset="0"/>
                <a:cs typeface="Times New Roman" charset="0"/>
              </a:rPr>
              <a:t>.</a:t>
            </a:r>
          </a:p>
          <a:p>
            <a:pPr marL="0" indent="0">
              <a:buNone/>
            </a:pPr>
            <a:endParaRPr lang="en-US" sz="2000" dirty="0" smtClean="0">
              <a:latin typeface="Times New Roman" charset="0"/>
              <a:cs typeface="Times New Roman" charset="0"/>
            </a:endParaRPr>
          </a:p>
          <a:p>
            <a:endParaRPr lang="en-US" sz="20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13</a:t>
            </a:fld>
            <a:endParaRPr lang="en-US"/>
          </a:p>
        </p:txBody>
      </p:sp>
      <p:sp>
        <p:nvSpPr>
          <p:cNvPr id="5" name="TextBox 4"/>
          <p:cNvSpPr txBox="1"/>
          <p:nvPr/>
        </p:nvSpPr>
        <p:spPr>
          <a:xfrm>
            <a:off x="247815" y="2245495"/>
            <a:ext cx="4491654" cy="3385542"/>
          </a:xfrm>
          <a:prstGeom prst="rect">
            <a:avLst/>
          </a:prstGeom>
          <a:noFill/>
        </p:spPr>
        <p:txBody>
          <a:bodyPr wrap="square" rtlCol="0">
            <a:spAutoFit/>
          </a:bodyPr>
          <a:lstStyle/>
          <a:p>
            <a:pPr marL="342900" indent="-342900">
              <a:buFont typeface="Wingdings" charset="2"/>
              <a:buAutoNum type="arabicPlain"/>
            </a:pPr>
            <a:r>
              <a:rPr lang="en-US" dirty="0">
                <a:latin typeface="Times New Roman" charset="0"/>
                <a:cs typeface="Times New Roman" charset="0"/>
              </a:rPr>
              <a:t>Overlay k by k grid on target points where k=</a:t>
            </a:r>
            <a:r>
              <a:rPr lang="en-US" dirty="0" err="1">
                <a:latin typeface="Times New Roman" charset="0"/>
                <a:cs typeface="Times New Roman" charset="0"/>
              </a:rPr>
              <a:t>sqrt</a:t>
            </a:r>
            <a:r>
              <a:rPr lang="en-US" dirty="0">
                <a:latin typeface="Times New Roman" charset="0"/>
                <a:cs typeface="Times New Roman" charset="0"/>
              </a:rPr>
              <a:t>(n</a:t>
            </a:r>
            <a:r>
              <a:rPr lang="en-US" dirty="0" smtClean="0">
                <a:latin typeface="Times New Roman" charset="0"/>
                <a:cs typeface="Times New Roman" charset="0"/>
              </a:rPr>
              <a:t>) [O(k)].</a:t>
            </a:r>
            <a:endParaRPr lang="en-US" dirty="0">
              <a:latin typeface="Times New Roman" charset="0"/>
              <a:cs typeface="Times New Roman" charset="0"/>
            </a:endParaRPr>
          </a:p>
          <a:p>
            <a:pPr marL="342900" indent="-342900">
              <a:buFont typeface="Wingdings" charset="2"/>
              <a:buAutoNum type="arabicPlain"/>
            </a:pPr>
            <a:r>
              <a:rPr lang="en-US" dirty="0">
                <a:latin typeface="Times New Roman" charset="0"/>
                <a:cs typeface="Times New Roman" charset="0"/>
              </a:rPr>
              <a:t>Register each target point to a </a:t>
            </a:r>
            <a:r>
              <a:rPr lang="en-US" dirty="0" smtClean="0">
                <a:latin typeface="Times New Roman" charset="0"/>
                <a:cs typeface="Times New Roman" charset="0"/>
              </a:rPr>
              <a:t>cell [O(n)].</a:t>
            </a:r>
            <a:endParaRPr lang="en-US" dirty="0">
              <a:latin typeface="Times New Roman" charset="0"/>
              <a:cs typeface="Times New Roman" charset="0"/>
            </a:endParaRPr>
          </a:p>
          <a:p>
            <a:pPr marL="342900" indent="-342900">
              <a:buFont typeface="Wingdings" charset="2"/>
              <a:buAutoNum type="arabicPlain"/>
            </a:pPr>
            <a:r>
              <a:rPr lang="en-US" dirty="0">
                <a:latin typeface="Times New Roman" charset="0"/>
                <a:cs typeface="Times New Roman" charset="0"/>
              </a:rPr>
              <a:t>For each source point </a:t>
            </a:r>
            <a:r>
              <a:rPr lang="en-US" dirty="0" smtClean="0">
                <a:latin typeface="Times New Roman" charset="0"/>
                <a:cs typeface="Times New Roman" charset="0"/>
              </a:rPr>
              <a:t>S [O(m)],</a:t>
            </a:r>
          </a:p>
          <a:p>
            <a:pPr marL="800100" lvl="1" indent="-342900">
              <a:buFont typeface="+mj-ea"/>
              <a:buAutoNum type="circleNumDbPlain"/>
            </a:pPr>
            <a:r>
              <a:rPr lang="en-US" sz="1400" dirty="0" smtClean="0">
                <a:latin typeface="Times New Roman" charset="0"/>
                <a:cs typeface="Times New Roman" charset="0"/>
              </a:rPr>
              <a:t>find </a:t>
            </a:r>
            <a:r>
              <a:rPr lang="en-US" sz="1400" dirty="0">
                <a:latin typeface="Times New Roman" charset="0"/>
                <a:cs typeface="Times New Roman" charset="0"/>
              </a:rPr>
              <a:t>minimum bounding rectangle (MBR) of its footprint.</a:t>
            </a:r>
          </a:p>
          <a:p>
            <a:pPr marL="800100" lvl="1" indent="-342900">
              <a:buFont typeface="+mj-ea"/>
              <a:buAutoNum type="circleNumDbPlain"/>
            </a:pPr>
            <a:r>
              <a:rPr lang="en-US" sz="1400" dirty="0">
                <a:latin typeface="Times New Roman" charset="0"/>
                <a:cs typeface="Times New Roman" charset="0"/>
              </a:rPr>
              <a:t>f</a:t>
            </a:r>
            <a:r>
              <a:rPr lang="en-US" sz="1400" dirty="0" smtClean="0">
                <a:latin typeface="Times New Roman" charset="0"/>
                <a:cs typeface="Times New Roman" charset="0"/>
              </a:rPr>
              <a:t>ind grid cells </a:t>
            </a:r>
            <a:r>
              <a:rPr lang="en-US" sz="1400" dirty="0">
                <a:latin typeface="Times New Roman" charset="0"/>
                <a:cs typeface="Times New Roman" charset="0"/>
              </a:rPr>
              <a:t>that cover MBR</a:t>
            </a:r>
            <a:r>
              <a:rPr lang="en-US" sz="1400" dirty="0" smtClean="0">
                <a:latin typeface="Times New Roman" charset="0"/>
                <a:cs typeface="Times New Roman" charset="0"/>
              </a:rPr>
              <a:t>.</a:t>
            </a:r>
          </a:p>
          <a:p>
            <a:pPr marL="800100" lvl="1" indent="-342900">
              <a:buFont typeface="+mj-ea"/>
              <a:buAutoNum type="circleNumDbPlain"/>
            </a:pPr>
            <a:r>
              <a:rPr lang="en-US" sz="1400" dirty="0" smtClean="0">
                <a:latin typeface="Times New Roman" charset="0"/>
                <a:cs typeface="Times New Roman" charset="0"/>
              </a:rPr>
              <a:t>For each grid cell G [O(G)], store S to T’s neighbor list sorted by distance between T and S. </a:t>
            </a:r>
            <a:endParaRPr lang="en-US" sz="1400" dirty="0">
              <a:latin typeface="Times New Roman" charset="0"/>
              <a:cs typeface="Times New Roman" charset="0"/>
            </a:endParaRPr>
          </a:p>
          <a:p>
            <a:pPr marL="342900" indent="-342900">
              <a:buFont typeface="Wingdings" charset="2"/>
              <a:buAutoNum type="arabicPlain"/>
            </a:pPr>
            <a:r>
              <a:rPr lang="en-US" dirty="0">
                <a:latin typeface="Times New Roman" charset="0"/>
                <a:cs typeface="Times New Roman" charset="0"/>
              </a:rPr>
              <a:t>For </a:t>
            </a:r>
            <a:r>
              <a:rPr lang="en-US" dirty="0" smtClean="0">
                <a:latin typeface="Times New Roman" charset="0"/>
                <a:cs typeface="Times New Roman" charset="0"/>
              </a:rPr>
              <a:t>each</a:t>
            </a:r>
            <a:r>
              <a:rPr lang="en-US" dirty="0" smtClean="0">
                <a:latin typeface="Times New Roman" charset="0"/>
                <a:cs typeface="Times New Roman" charset="0"/>
              </a:rPr>
              <a:t> </a:t>
            </a:r>
            <a:r>
              <a:rPr lang="en-US" dirty="0">
                <a:latin typeface="Times New Roman" charset="0"/>
                <a:cs typeface="Times New Roman" charset="0"/>
              </a:rPr>
              <a:t>target </a:t>
            </a:r>
            <a:r>
              <a:rPr lang="en-US" dirty="0" smtClean="0">
                <a:latin typeface="Times New Roman" charset="0"/>
                <a:cs typeface="Times New Roman" charset="0"/>
              </a:rPr>
              <a:t>point T [O(n)], compute average weighted by the distance among the L nearest neighbor points</a:t>
            </a:r>
            <a:r>
              <a:rPr lang="en-US" dirty="0" smtClean="0">
                <a:latin typeface="Times New Roman" charset="0"/>
                <a:cs typeface="Times New Roman" charset="0"/>
              </a:rPr>
              <a:t> of T.</a:t>
            </a:r>
            <a:endParaRPr lang="en-US" dirty="0">
              <a:latin typeface="Times New Roman" charset="0"/>
              <a:cs typeface="Times New Roman" charset="0"/>
            </a:endParaRPr>
          </a:p>
          <a:p>
            <a:pPr marL="342900" indent="-342900">
              <a:buFont typeface="Wingdings" charset="2"/>
              <a:buAutoNum type="arabicPlain"/>
            </a:pPr>
            <a:endParaRPr lang="en-US" dirty="0"/>
          </a:p>
        </p:txBody>
      </p:sp>
      <p:pic>
        <p:nvPicPr>
          <p:cNvPr id="6" name="Picture 74" descr="nieghbor_finding.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32816" y="2944282"/>
            <a:ext cx="3694712" cy="368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6102091" y="2314447"/>
            <a:ext cx="1797874" cy="646331"/>
          </a:xfrm>
          <a:prstGeom prst="rect">
            <a:avLst/>
          </a:prstGeom>
          <a:noFill/>
        </p:spPr>
        <p:txBody>
          <a:bodyPr wrap="square" rtlCol="0">
            <a:spAutoFit/>
          </a:bodyPr>
          <a:lstStyle/>
          <a:p>
            <a:r>
              <a:rPr lang="en-US" dirty="0">
                <a:latin typeface="Times New Roman" charset="0"/>
                <a:cs typeface="Times New Roman" charset="0"/>
              </a:rPr>
              <a:t>X: </a:t>
            </a:r>
            <a:r>
              <a:rPr lang="en-US" dirty="0" smtClean="0">
                <a:latin typeface="Times New Roman" charset="0"/>
                <a:cs typeface="Times New Roman" charset="0"/>
              </a:rPr>
              <a:t>Target </a:t>
            </a:r>
            <a:r>
              <a:rPr lang="en-US" dirty="0">
                <a:latin typeface="Times New Roman" charset="0"/>
                <a:cs typeface="Times New Roman" charset="0"/>
              </a:rPr>
              <a:t>point</a:t>
            </a:r>
          </a:p>
          <a:p>
            <a:r>
              <a:rPr lang="en-US" dirty="0">
                <a:latin typeface="Times New Roman" charset="0"/>
                <a:cs typeface="Times New Roman" charset="0"/>
              </a:rPr>
              <a:t>O: Source point</a:t>
            </a:r>
          </a:p>
        </p:txBody>
      </p:sp>
      <p:sp>
        <p:nvSpPr>
          <p:cNvPr id="10" name="Oval 9"/>
          <p:cNvSpPr/>
          <p:nvPr/>
        </p:nvSpPr>
        <p:spPr>
          <a:xfrm>
            <a:off x="6768458" y="4592006"/>
            <a:ext cx="1254565" cy="1254475"/>
          </a:xfrm>
          <a:prstGeom prst="ellipse">
            <a:avLst/>
          </a:prstGeom>
          <a:solidFill>
            <a:srgbClr val="FF0000">
              <a:alpha val="3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1" name="TextBox 10"/>
          <p:cNvSpPr txBox="1"/>
          <p:nvPr/>
        </p:nvSpPr>
        <p:spPr>
          <a:xfrm>
            <a:off x="8070619" y="5411751"/>
            <a:ext cx="967032" cy="338554"/>
          </a:xfrm>
          <a:prstGeom prst="rect">
            <a:avLst/>
          </a:prstGeom>
          <a:noFill/>
        </p:spPr>
        <p:txBody>
          <a:bodyPr wrap="none" rtlCol="0">
            <a:spAutoFit/>
          </a:bodyPr>
          <a:lstStyle/>
          <a:p>
            <a:r>
              <a:rPr lang="en-US" sz="1600" dirty="0" smtClean="0"/>
              <a:t>Footprint</a:t>
            </a:r>
            <a:endParaRPr lang="en-US" sz="1600" dirty="0"/>
          </a:p>
        </p:txBody>
      </p:sp>
      <p:cxnSp>
        <p:nvCxnSpPr>
          <p:cNvPr id="13" name="Straight Arrow Connector 12"/>
          <p:cNvCxnSpPr/>
          <p:nvPr/>
        </p:nvCxnSpPr>
        <p:spPr>
          <a:xfrm flipH="1" flipV="1">
            <a:off x="7844905" y="5242474"/>
            <a:ext cx="340746" cy="2632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47815" y="5505759"/>
            <a:ext cx="4585001" cy="830997"/>
          </a:xfrm>
          <a:prstGeom prst="rect">
            <a:avLst/>
          </a:prstGeom>
          <a:noFill/>
        </p:spPr>
        <p:txBody>
          <a:bodyPr wrap="square" rtlCol="0">
            <a:spAutoFit/>
          </a:bodyPr>
          <a:lstStyle/>
          <a:p>
            <a:r>
              <a:rPr lang="en-US" sz="1200" dirty="0" smtClean="0">
                <a:latin typeface="Comic Sans MS"/>
                <a:cs typeface="Comic Sans MS"/>
              </a:rPr>
              <a:t>C: a constant bounded by max density of target points in MBR, which is not proportional to n.</a:t>
            </a:r>
          </a:p>
          <a:p>
            <a:r>
              <a:rPr lang="en-US" sz="1200" dirty="0" smtClean="0">
                <a:latin typeface="Comic Sans MS"/>
                <a:cs typeface="Comic Sans MS"/>
              </a:rPr>
              <a:t>When L=1, nearest neighbor; when L&gt;1, average of L nearest neighbors</a:t>
            </a:r>
            <a:endParaRPr lang="en-US" sz="1200" dirty="0">
              <a:latin typeface="Comic Sans MS"/>
              <a:cs typeface="Comic Sans MS"/>
            </a:endParaRPr>
          </a:p>
        </p:txBody>
      </p:sp>
    </p:spTree>
    <p:extLst>
      <p:ext uri="{BB962C8B-B14F-4D97-AF65-F5344CB8AC3E}">
        <p14:creationId xmlns:p14="http://schemas.microsoft.com/office/powerpoint/2010/main" val="3788042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Use of Co-location</a:t>
            </a:r>
            <a:endParaRPr lang="en-US"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14</a:t>
            </a:fld>
            <a:endParaRPr lang="en-US"/>
          </a:p>
        </p:txBody>
      </p:sp>
      <p:pic>
        <p:nvPicPr>
          <p:cNvPr id="5" name="Picture 17" descr="cl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19470"/>
            <a:ext cx="85931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533400" y="5944076"/>
            <a:ext cx="7924800" cy="70788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just" eaLnBrk="1" hangingPunct="1"/>
            <a:r>
              <a:rPr lang="en-US" sz="2000" dirty="0">
                <a:latin typeface="Comic Sans MS"/>
                <a:cs typeface="Comic Sans MS"/>
              </a:rPr>
              <a:t>Collocated measurements from Aura MLS, </a:t>
            </a:r>
            <a:r>
              <a:rPr lang="en-US" sz="2000" dirty="0" err="1">
                <a:latin typeface="Comic Sans MS"/>
                <a:cs typeface="Comic Sans MS"/>
              </a:rPr>
              <a:t>CloudSat</a:t>
            </a:r>
            <a:r>
              <a:rPr lang="en-US" sz="2000" dirty="0">
                <a:latin typeface="Comic Sans MS"/>
                <a:cs typeface="Comic Sans MS"/>
              </a:rPr>
              <a:t>, Aqua AIRS and used to study the effect of El Nino event. </a:t>
            </a:r>
          </a:p>
        </p:txBody>
      </p:sp>
    </p:spTree>
    <p:extLst>
      <p:ext uri="{BB962C8B-B14F-4D97-AF65-F5344CB8AC3E}">
        <p14:creationId xmlns:p14="http://schemas.microsoft.com/office/powerpoint/2010/main" val="15741769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Services</a:t>
            </a:r>
            <a:endParaRPr lang="en-US"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15</a:t>
            </a:fld>
            <a:endParaRPr lang="en-US" dirty="0"/>
          </a:p>
        </p:txBody>
      </p:sp>
      <p:sp>
        <p:nvSpPr>
          <p:cNvPr id="7" name="Rectangle 6"/>
          <p:cNvSpPr/>
          <p:nvPr/>
        </p:nvSpPr>
        <p:spPr>
          <a:xfrm>
            <a:off x="4640763" y="2782669"/>
            <a:ext cx="4046037" cy="1200329"/>
          </a:xfrm>
          <a:prstGeom prst="rect">
            <a:avLst/>
          </a:prstGeom>
        </p:spPr>
        <p:txBody>
          <a:bodyPr wrap="none">
            <a:spAutoFit/>
          </a:bodyPr>
          <a:lstStyle/>
          <a:p>
            <a:r>
              <a:rPr lang="en-US" dirty="0" smtClean="0"/>
              <a:t>From our web server gate-way site:</a:t>
            </a:r>
          </a:p>
          <a:p>
            <a:endParaRPr lang="en-US" dirty="0" smtClean="0"/>
          </a:p>
          <a:p>
            <a:r>
              <a:rPr lang="en-US" dirty="0" smtClean="0">
                <a:hlinkClick r:id="rId2"/>
              </a:rPr>
              <a:t>http</a:t>
            </a:r>
            <a:r>
              <a:rPr lang="en-US" dirty="0">
                <a:hlinkClick r:id="rId2"/>
              </a:rPr>
              <a:t>://cmacws4.jpl.nasa.gov:8080/cmac</a:t>
            </a:r>
            <a:r>
              <a:rPr lang="en-US" dirty="0" smtClean="0">
                <a:hlinkClick r:id="rId2"/>
              </a:rPr>
              <a:t>/</a:t>
            </a:r>
            <a:endParaRPr lang="en-US" dirty="0"/>
          </a:p>
          <a:p>
            <a:endParaRPr lang="en-US" dirty="0" smtClean="0"/>
          </a:p>
        </p:txBody>
      </p:sp>
      <p:pic>
        <p:nvPicPr>
          <p:cNvPr id="8" name="Picture 7"/>
          <p:cNvPicPr>
            <a:picLocks noChangeAspect="1"/>
          </p:cNvPicPr>
          <p:nvPr/>
        </p:nvPicPr>
        <p:blipFill>
          <a:blip r:embed="rId3"/>
          <a:stretch>
            <a:fillRect/>
          </a:stretch>
        </p:blipFill>
        <p:spPr>
          <a:xfrm>
            <a:off x="1347889" y="1384648"/>
            <a:ext cx="2924121" cy="5304561"/>
          </a:xfrm>
          <a:prstGeom prst="rect">
            <a:avLst/>
          </a:prstGeom>
        </p:spPr>
      </p:pic>
    </p:spTree>
    <p:extLst>
      <p:ext uri="{BB962C8B-B14F-4D97-AF65-F5344CB8AC3E}">
        <p14:creationId xmlns:p14="http://schemas.microsoft.com/office/powerpoint/2010/main" val="186011671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16</a:t>
            </a:fld>
            <a:endParaRPr lang="en-US"/>
          </a:p>
        </p:txBody>
      </p:sp>
      <p:pic>
        <p:nvPicPr>
          <p:cNvPr id="3" name="Picture 2"/>
          <p:cNvPicPr>
            <a:picLocks noChangeAspect="1"/>
          </p:cNvPicPr>
          <p:nvPr/>
        </p:nvPicPr>
        <p:blipFill>
          <a:blip r:embed="rId2"/>
          <a:stretch>
            <a:fillRect/>
          </a:stretch>
        </p:blipFill>
        <p:spPr>
          <a:xfrm>
            <a:off x="1638300" y="0"/>
            <a:ext cx="5864713" cy="6858000"/>
          </a:xfrm>
          <a:prstGeom prst="rect">
            <a:avLst/>
          </a:prstGeom>
        </p:spPr>
      </p:pic>
    </p:spTree>
    <p:extLst>
      <p:ext uri="{BB962C8B-B14F-4D97-AF65-F5344CB8AC3E}">
        <p14:creationId xmlns:p14="http://schemas.microsoft.com/office/powerpoint/2010/main" val="309728459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17</a:t>
            </a:fld>
            <a:endParaRPr lang="en-US"/>
          </a:p>
        </p:txBody>
      </p:sp>
      <p:pic>
        <p:nvPicPr>
          <p:cNvPr id="2" name="Picture 1"/>
          <p:cNvPicPr>
            <a:picLocks noChangeAspect="1"/>
          </p:cNvPicPr>
          <p:nvPr/>
        </p:nvPicPr>
        <p:blipFill>
          <a:blip r:embed="rId2"/>
          <a:stretch>
            <a:fillRect/>
          </a:stretch>
        </p:blipFill>
        <p:spPr>
          <a:xfrm>
            <a:off x="1587500" y="0"/>
            <a:ext cx="5945984" cy="6858000"/>
          </a:xfrm>
          <a:prstGeom prst="rect">
            <a:avLst/>
          </a:prstGeom>
        </p:spPr>
      </p:pic>
    </p:spTree>
    <p:extLst>
      <p:ext uri="{BB962C8B-B14F-4D97-AF65-F5344CB8AC3E}">
        <p14:creationId xmlns:p14="http://schemas.microsoft.com/office/powerpoint/2010/main" val="356544173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18</a:t>
            </a:fld>
            <a:endParaRPr lang="en-US"/>
          </a:p>
        </p:txBody>
      </p:sp>
      <p:pic>
        <p:nvPicPr>
          <p:cNvPr id="3" name="Picture 2"/>
          <p:cNvPicPr>
            <a:picLocks noChangeAspect="1"/>
          </p:cNvPicPr>
          <p:nvPr/>
        </p:nvPicPr>
        <p:blipFill>
          <a:blip r:embed="rId2"/>
          <a:stretch>
            <a:fillRect/>
          </a:stretch>
        </p:blipFill>
        <p:spPr>
          <a:xfrm>
            <a:off x="1371600" y="0"/>
            <a:ext cx="6399668" cy="6858000"/>
          </a:xfrm>
          <a:prstGeom prst="rect">
            <a:avLst/>
          </a:prstGeom>
        </p:spPr>
      </p:pic>
    </p:spTree>
    <p:extLst>
      <p:ext uri="{BB962C8B-B14F-4D97-AF65-F5344CB8AC3E}">
        <p14:creationId xmlns:p14="http://schemas.microsoft.com/office/powerpoint/2010/main" val="37690018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a:srcRect l="2363" r="2933"/>
          <a:stretch/>
        </p:blipFill>
        <p:spPr>
          <a:xfrm>
            <a:off x="4964753" y="1275817"/>
            <a:ext cx="3849033" cy="2517681"/>
          </a:xfrm>
          <a:prstGeom prst="rect">
            <a:avLst/>
          </a:prstGeom>
        </p:spPr>
      </p:pic>
      <p:sp>
        <p:nvSpPr>
          <p:cNvPr id="2" name="Title 1"/>
          <p:cNvSpPr>
            <a:spLocks noGrp="1"/>
          </p:cNvSpPr>
          <p:nvPr>
            <p:ph type="title"/>
          </p:nvPr>
        </p:nvSpPr>
        <p:spPr>
          <a:xfrm>
            <a:off x="0" y="7506"/>
            <a:ext cx="9144000" cy="970164"/>
          </a:xfrm>
        </p:spPr>
        <p:txBody>
          <a:bodyPr/>
          <a:lstStyle/>
          <a:p>
            <a:pPr>
              <a:lnSpc>
                <a:spcPct val="140000"/>
              </a:lnSpc>
            </a:pPr>
            <a:r>
              <a:rPr lang="en-US" sz="2000" dirty="0" smtClean="0"/>
              <a:t>PAWS-CMDA: Parallel </a:t>
            </a:r>
            <a:r>
              <a:rPr lang="en-US" sz="2000" dirty="0"/>
              <a:t>Web-Service </a:t>
            </a:r>
            <a:r>
              <a:rPr lang="en-US" sz="2000" dirty="0" smtClean="0"/>
              <a:t>Climate </a:t>
            </a:r>
            <a:r>
              <a:rPr lang="en-US" sz="2000" dirty="0"/>
              <a:t>Model Diagnostic </a:t>
            </a:r>
            <a:r>
              <a:rPr lang="en-US" sz="2000" dirty="0" smtClean="0"/>
              <a:t>Analyzer</a:t>
            </a:r>
            <a:br>
              <a:rPr lang="en-US" sz="2000" dirty="0" smtClean="0"/>
            </a:br>
            <a:r>
              <a:rPr lang="en-US" sz="2000" dirty="0" smtClean="0"/>
              <a:t>PI: Seungwon Lee, JPL</a:t>
            </a:r>
            <a:endParaRPr lang="en-US" sz="2000" dirty="0"/>
          </a:p>
        </p:txBody>
      </p:sp>
      <p:sp>
        <p:nvSpPr>
          <p:cNvPr id="4" name="Line 20"/>
          <p:cNvSpPr>
            <a:spLocks noChangeShapeType="1"/>
          </p:cNvSpPr>
          <p:nvPr/>
        </p:nvSpPr>
        <p:spPr bwMode="auto">
          <a:xfrm>
            <a:off x="-8925" y="977670"/>
            <a:ext cx="91440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 name="Rectangle 29"/>
          <p:cNvSpPr>
            <a:spLocks noChangeArrowheads="1"/>
          </p:cNvSpPr>
          <p:nvPr/>
        </p:nvSpPr>
        <p:spPr bwMode="auto">
          <a:xfrm>
            <a:off x="76200" y="1001609"/>
            <a:ext cx="4343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lstStyle/>
          <a:p>
            <a:pPr>
              <a:lnSpc>
                <a:spcPct val="120000"/>
              </a:lnSpc>
              <a:spcBef>
                <a:spcPct val="20000"/>
              </a:spcBef>
              <a:spcAft>
                <a:spcPts val="300"/>
              </a:spcAft>
            </a:pPr>
            <a:r>
              <a:rPr lang="en-US" sz="1400" b="1" u="sng" dirty="0" smtClean="0">
                <a:latin typeface="Comic Sans MS" charset="0"/>
                <a:cs typeface="Arial" charset="0"/>
              </a:rPr>
              <a:t>Objective</a:t>
            </a:r>
            <a:endParaRPr lang="en-US" sz="1400" b="1" dirty="0">
              <a:solidFill>
                <a:schemeClr val="accent2"/>
              </a:solidFill>
              <a:latin typeface="Comic Sans MS" charset="0"/>
              <a:cs typeface="Arial" charset="0"/>
            </a:endParaRPr>
          </a:p>
          <a:p>
            <a:pPr>
              <a:spcBef>
                <a:spcPct val="20000"/>
              </a:spcBef>
              <a:spcAft>
                <a:spcPts val="600"/>
              </a:spcAft>
            </a:pPr>
            <a:r>
              <a:rPr lang="en-US" sz="1200" dirty="0" smtClean="0">
                <a:solidFill>
                  <a:srgbClr val="000000"/>
                </a:solidFill>
                <a:latin typeface="Comic Sans MS" charset="0"/>
                <a:cs typeface="Comic Sans MS" charset="0"/>
              </a:rPr>
              <a:t>Develop a parallel, distributed web-service oriented system </a:t>
            </a:r>
            <a:r>
              <a:rPr lang="en-US" sz="1200" dirty="0">
                <a:solidFill>
                  <a:srgbClr val="000000"/>
                </a:solidFill>
                <a:latin typeface="Comic Sans MS" charset="0"/>
                <a:cs typeface="Comic Sans MS" charset="0"/>
              </a:rPr>
              <a:t>to </a:t>
            </a:r>
            <a:r>
              <a:rPr lang="en-US" sz="1200" dirty="0" smtClean="0">
                <a:solidFill>
                  <a:srgbClr val="000000"/>
                </a:solidFill>
                <a:latin typeface="Comic Sans MS" charset="0"/>
                <a:cs typeface="Comic Sans MS" charset="0"/>
              </a:rPr>
              <a:t>enable multi-aspect physics-based and phenomenon-oriented climate model performance evaluation and diagnosis through the comprehensive and synergistic use of multiple observational data, reanalysis data, and model outputs.</a:t>
            </a:r>
          </a:p>
          <a:p>
            <a:pPr>
              <a:lnSpc>
                <a:spcPct val="120000"/>
              </a:lnSpc>
              <a:spcBef>
                <a:spcPct val="20000"/>
              </a:spcBef>
              <a:spcAft>
                <a:spcPts val="300"/>
              </a:spcAft>
            </a:pPr>
            <a:r>
              <a:rPr lang="en-US" sz="1400" b="1" u="sng" dirty="0" smtClean="0">
                <a:latin typeface="Comic Sans MS" charset="0"/>
                <a:cs typeface="Arial" charset="0"/>
              </a:rPr>
              <a:t>Significance</a:t>
            </a:r>
            <a:endParaRPr lang="en-US" sz="1400" b="1" dirty="0">
              <a:solidFill>
                <a:schemeClr val="accent2"/>
              </a:solidFill>
              <a:latin typeface="Comic Sans MS" charset="0"/>
              <a:cs typeface="Arial" charset="0"/>
            </a:endParaRPr>
          </a:p>
          <a:p>
            <a:pPr>
              <a:spcBef>
                <a:spcPct val="20000"/>
              </a:spcBef>
              <a:spcAft>
                <a:spcPts val="0"/>
              </a:spcAft>
            </a:pPr>
            <a:r>
              <a:rPr lang="en-US" sz="1200" dirty="0" smtClean="0">
                <a:solidFill>
                  <a:srgbClr val="000000"/>
                </a:solidFill>
                <a:latin typeface="Comic Sans MS" charset="0"/>
                <a:cs typeface="Comic Sans MS" charset="0"/>
              </a:rPr>
              <a:t>Scientific and technological advances in NASA’s climate and weather predictions through multivariate conditional sampling approaches and parallel and distributed web service technologies.</a:t>
            </a:r>
            <a:endParaRPr lang="en-US" sz="1200" dirty="0">
              <a:solidFill>
                <a:srgbClr val="000000"/>
              </a:solidFill>
              <a:latin typeface="Comic Sans MS" charset="0"/>
              <a:cs typeface="Comic Sans MS" charset="0"/>
            </a:endParaRPr>
          </a:p>
          <a:p>
            <a:pPr>
              <a:spcBef>
                <a:spcPct val="20000"/>
              </a:spcBef>
              <a:spcAft>
                <a:spcPts val="600"/>
              </a:spcAft>
            </a:pPr>
            <a:endParaRPr lang="en-US" sz="1200" dirty="0" smtClean="0">
              <a:solidFill>
                <a:srgbClr val="000000"/>
              </a:solidFill>
              <a:latin typeface="Comic Sans MS" charset="0"/>
              <a:cs typeface="Comic Sans MS" charset="0"/>
            </a:endParaRPr>
          </a:p>
        </p:txBody>
      </p:sp>
      <p:sp>
        <p:nvSpPr>
          <p:cNvPr id="6" name="Line 5"/>
          <p:cNvSpPr>
            <a:spLocks noChangeShapeType="1"/>
          </p:cNvSpPr>
          <p:nvPr/>
        </p:nvSpPr>
        <p:spPr bwMode="auto">
          <a:xfrm>
            <a:off x="4495800" y="977670"/>
            <a:ext cx="0" cy="58803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 name="Line 11"/>
          <p:cNvSpPr>
            <a:spLocks noChangeShapeType="1"/>
          </p:cNvSpPr>
          <p:nvPr/>
        </p:nvSpPr>
        <p:spPr bwMode="auto">
          <a:xfrm>
            <a:off x="0" y="373380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 name="Rectangle 29"/>
          <p:cNvSpPr>
            <a:spLocks noChangeArrowheads="1"/>
          </p:cNvSpPr>
          <p:nvPr/>
        </p:nvSpPr>
        <p:spPr bwMode="auto">
          <a:xfrm>
            <a:off x="0" y="3725863"/>
            <a:ext cx="4419600" cy="24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lstStyle/>
          <a:p>
            <a:pPr>
              <a:lnSpc>
                <a:spcPct val="120000"/>
              </a:lnSpc>
              <a:spcBef>
                <a:spcPct val="20000"/>
              </a:spcBef>
            </a:pPr>
            <a:r>
              <a:rPr lang="en-US" sz="1400" b="1" u="sng" dirty="0">
                <a:latin typeface="Comic Sans MS" charset="0"/>
                <a:cs typeface="Arial" charset="0"/>
              </a:rPr>
              <a:t>Approach</a:t>
            </a:r>
            <a:endParaRPr lang="en-US" sz="1400" b="1" dirty="0">
              <a:solidFill>
                <a:schemeClr val="accent2"/>
              </a:solidFill>
              <a:latin typeface="Comic Sans MS" charset="0"/>
              <a:cs typeface="Arial" charset="0"/>
            </a:endParaRPr>
          </a:p>
          <a:p>
            <a:pPr marL="171450" indent="-171450">
              <a:spcBef>
                <a:spcPts val="288"/>
              </a:spcBef>
              <a:buFont typeface="Arial"/>
              <a:buChar char="•"/>
            </a:pPr>
            <a:r>
              <a:rPr lang="en-US" sz="1200" dirty="0" smtClean="0">
                <a:solidFill>
                  <a:srgbClr val="000000"/>
                </a:solidFill>
                <a:latin typeface="Comic Sans MS" charset="0"/>
              </a:rPr>
              <a:t>Develop Python-driven data preparation and analysis system. Wrap the existing data analysis tools in Python for integration into the system. </a:t>
            </a:r>
            <a:endParaRPr lang="en-US" sz="1200" dirty="0">
              <a:latin typeface="Comic Sans MS" charset="0"/>
              <a:cs typeface="Comic Sans MS" charset="0"/>
            </a:endParaRPr>
          </a:p>
          <a:p>
            <a:pPr marL="171450" indent="-171450">
              <a:spcBef>
                <a:spcPts val="288"/>
              </a:spcBef>
              <a:buFont typeface="Arial"/>
              <a:buChar char="•"/>
            </a:pPr>
            <a:r>
              <a:rPr lang="en-US" sz="1200" dirty="0" smtClean="0">
                <a:latin typeface="Comic Sans MS" charset="0"/>
                <a:cs typeface="Comic Sans MS" charset="0"/>
              </a:rPr>
              <a:t>Apply Parallel Python to achieve large-scale distributed parallelism. Use Parallel Python to establish a server network, distribute subtasks to and retrieve results from the server network.</a:t>
            </a:r>
          </a:p>
          <a:p>
            <a:pPr marL="171450" indent="-171450">
              <a:spcBef>
                <a:spcPts val="288"/>
              </a:spcBef>
              <a:buFont typeface="Arial"/>
              <a:buChar char="•"/>
            </a:pPr>
            <a:r>
              <a:rPr lang="en-US" sz="1200" dirty="0" smtClean="0">
                <a:latin typeface="Comic Sans MS" charset="0"/>
                <a:cs typeface="Comic Sans MS" charset="0"/>
              </a:rPr>
              <a:t>Build web services of the data preparation and analysis system with a  dual access mode: web browsers and programs.    </a:t>
            </a:r>
            <a:endParaRPr lang="en-US" sz="1200" dirty="0">
              <a:latin typeface="Comic Sans MS" charset="0"/>
            </a:endParaRPr>
          </a:p>
        </p:txBody>
      </p:sp>
      <p:sp>
        <p:nvSpPr>
          <p:cNvPr id="9" name="Rectangle 18"/>
          <p:cNvSpPr>
            <a:spLocks noChangeArrowheads="1"/>
          </p:cNvSpPr>
          <p:nvPr/>
        </p:nvSpPr>
        <p:spPr bwMode="auto">
          <a:xfrm>
            <a:off x="0" y="6052459"/>
            <a:ext cx="42672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sz="1400" b="1" u="sng" dirty="0">
                <a:latin typeface="Comic Sans MS" charset="0"/>
                <a:cs typeface="Arial" charset="0"/>
              </a:rPr>
              <a:t>Co-</a:t>
            </a:r>
            <a:r>
              <a:rPr lang="en-US" sz="1400" b="1" u="sng" dirty="0" smtClean="0">
                <a:latin typeface="Comic Sans MS" charset="0"/>
                <a:cs typeface="Arial" charset="0"/>
              </a:rPr>
              <a:t>Is/Collaborators</a:t>
            </a:r>
            <a:endParaRPr lang="en-US" sz="1200" dirty="0">
              <a:solidFill>
                <a:schemeClr val="tx2"/>
              </a:solidFill>
              <a:latin typeface="Comic Sans MS" charset="0"/>
              <a:cs typeface="Arial" charset="0"/>
            </a:endParaRPr>
          </a:p>
          <a:p>
            <a:pPr eaLnBrk="0" hangingPunct="0"/>
            <a:r>
              <a:rPr lang="en-US" sz="1200" dirty="0" smtClean="0">
                <a:solidFill>
                  <a:srgbClr val="000000"/>
                </a:solidFill>
                <a:latin typeface="Comic Sans MS"/>
                <a:cs typeface="Comic Sans MS"/>
              </a:rPr>
              <a:t>Lei Pan, </a:t>
            </a:r>
            <a:r>
              <a:rPr lang="en-US" sz="1200" dirty="0" err="1" smtClean="0">
                <a:solidFill>
                  <a:srgbClr val="000000"/>
                </a:solidFill>
                <a:latin typeface="Comic Sans MS"/>
                <a:cs typeface="Comic Sans MS"/>
              </a:rPr>
              <a:t>Chengxing</a:t>
            </a:r>
            <a:r>
              <a:rPr lang="en-US" sz="1200" dirty="0" smtClean="0">
                <a:solidFill>
                  <a:srgbClr val="000000"/>
                </a:solidFill>
                <a:latin typeface="Comic Sans MS"/>
                <a:cs typeface="Comic Sans MS"/>
              </a:rPr>
              <a:t> </a:t>
            </a:r>
            <a:r>
              <a:rPr lang="en-US" sz="1200" dirty="0" err="1" smtClean="0">
                <a:solidFill>
                  <a:srgbClr val="000000"/>
                </a:solidFill>
                <a:latin typeface="Comic Sans MS"/>
                <a:cs typeface="Comic Sans MS"/>
              </a:rPr>
              <a:t>Zhai</a:t>
            </a:r>
            <a:r>
              <a:rPr lang="en-US" sz="1200" dirty="0" smtClean="0">
                <a:solidFill>
                  <a:srgbClr val="000000"/>
                </a:solidFill>
                <a:latin typeface="Comic Sans MS"/>
                <a:cs typeface="Comic Sans MS"/>
              </a:rPr>
              <a:t>, Jonathan Jiang, </a:t>
            </a:r>
            <a:r>
              <a:rPr lang="en-US" sz="1200" dirty="0" err="1" smtClean="0">
                <a:solidFill>
                  <a:srgbClr val="000000"/>
                </a:solidFill>
                <a:latin typeface="Comic Sans MS"/>
                <a:cs typeface="Comic Sans MS"/>
              </a:rPr>
              <a:t>Benyang</a:t>
            </a:r>
            <a:r>
              <a:rPr lang="en-US" sz="1200" dirty="0" smtClean="0">
                <a:solidFill>
                  <a:srgbClr val="000000"/>
                </a:solidFill>
                <a:latin typeface="Comic Sans MS"/>
                <a:cs typeface="Comic Sans MS"/>
              </a:rPr>
              <a:t> Tang, </a:t>
            </a:r>
            <a:r>
              <a:rPr lang="en-US" sz="1200" dirty="0" smtClean="0">
                <a:latin typeface="Comic Sans MS"/>
                <a:cs typeface="Comic Sans MS"/>
              </a:rPr>
              <a:t>Joao Teixeira</a:t>
            </a:r>
            <a:endParaRPr lang="en-US" sz="1200" dirty="0">
              <a:latin typeface="Comic Sans MS"/>
              <a:cs typeface="Comic Sans MS"/>
            </a:endParaRPr>
          </a:p>
          <a:p>
            <a:pPr eaLnBrk="0" hangingPunct="0"/>
            <a:endParaRPr lang="en-US" sz="1200" dirty="0">
              <a:solidFill>
                <a:srgbClr val="000000"/>
              </a:solidFill>
              <a:latin typeface="Comic Sans MS" charset="0"/>
              <a:cs typeface="Arial" charset="0"/>
            </a:endParaRPr>
          </a:p>
        </p:txBody>
      </p:sp>
      <p:sp>
        <p:nvSpPr>
          <p:cNvPr id="10" name="Rectangle 9"/>
          <p:cNvSpPr>
            <a:spLocks noChangeArrowheads="1"/>
          </p:cNvSpPr>
          <p:nvPr/>
        </p:nvSpPr>
        <p:spPr bwMode="auto">
          <a:xfrm>
            <a:off x="4495800" y="3768942"/>
            <a:ext cx="4430712" cy="262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0" hangingPunct="0">
              <a:lnSpc>
                <a:spcPct val="75000"/>
              </a:lnSpc>
              <a:spcBef>
                <a:spcPct val="45000"/>
              </a:spcBef>
              <a:tabLst>
                <a:tab pos="4229100" algn="r"/>
              </a:tabLst>
            </a:pPr>
            <a:r>
              <a:rPr lang="en-US" sz="1400" b="1" u="sng" dirty="0" smtClean="0">
                <a:latin typeface="Comic Sans MS" charset="0"/>
                <a:cs typeface="Arial" charset="0"/>
              </a:rPr>
              <a:t>Task Schedules and Key Milestones</a:t>
            </a:r>
          </a:p>
        </p:txBody>
      </p:sp>
      <p:sp>
        <p:nvSpPr>
          <p:cNvPr id="14" name="Rectangle 13"/>
          <p:cNvSpPr/>
          <p:nvPr/>
        </p:nvSpPr>
        <p:spPr>
          <a:xfrm>
            <a:off x="4519782" y="4081473"/>
            <a:ext cx="4800741" cy="2862322"/>
          </a:xfrm>
          <a:prstGeom prst="rect">
            <a:avLst/>
          </a:prstGeom>
        </p:spPr>
        <p:txBody>
          <a:bodyPr wrap="square">
            <a:spAutoFit/>
          </a:bodyPr>
          <a:lstStyle/>
          <a:p>
            <a:pPr>
              <a:spcBef>
                <a:spcPts val="0"/>
              </a:spcBef>
              <a:spcAft>
                <a:spcPts val="0"/>
              </a:spcAft>
            </a:pPr>
            <a:r>
              <a:rPr lang="en-US" sz="1000" dirty="0" smtClean="0">
                <a:solidFill>
                  <a:srgbClr val="000000"/>
                </a:solidFill>
                <a:latin typeface="Comic Sans MS" charset="0"/>
                <a:cs typeface="Comic Sans MS" charset="0"/>
              </a:rPr>
              <a:t>Tasks completed: </a:t>
            </a:r>
          </a:p>
          <a:p>
            <a:pPr marL="171450" indent="-171450">
              <a:spcBef>
                <a:spcPts val="0"/>
              </a:spcBef>
              <a:spcAft>
                <a:spcPts val="0"/>
              </a:spcAft>
              <a:buFont typeface="Arial"/>
              <a:buChar char="•"/>
            </a:pPr>
            <a:r>
              <a:rPr lang="en-US" sz="1000" dirty="0" smtClean="0">
                <a:solidFill>
                  <a:srgbClr val="000000"/>
                </a:solidFill>
                <a:latin typeface="Comic Sans MS" charset="0"/>
                <a:cs typeface="Comic Sans MS" charset="0"/>
              </a:rPr>
              <a:t>Developed a python-driven data processing/analysis web-service system.</a:t>
            </a:r>
          </a:p>
          <a:p>
            <a:pPr marL="171450" indent="-171450">
              <a:spcBef>
                <a:spcPts val="0"/>
              </a:spcBef>
              <a:spcAft>
                <a:spcPts val="0"/>
              </a:spcAft>
              <a:buFont typeface="Arial"/>
              <a:buChar char="•"/>
            </a:pPr>
            <a:r>
              <a:rPr lang="en-US" sz="1000" dirty="0" smtClean="0">
                <a:solidFill>
                  <a:srgbClr val="000000"/>
                </a:solidFill>
                <a:latin typeface="Comic Sans MS" charset="0"/>
                <a:cs typeface="Comic Sans MS" charset="0"/>
              </a:rPr>
              <a:t>Demonstrated scientific use of the web-service system.</a:t>
            </a:r>
          </a:p>
          <a:p>
            <a:pPr marL="171450" indent="-171450">
              <a:spcBef>
                <a:spcPts val="0"/>
              </a:spcBef>
              <a:spcAft>
                <a:spcPts val="0"/>
              </a:spcAft>
              <a:buFont typeface="Arial"/>
              <a:buChar char="•"/>
            </a:pPr>
            <a:r>
              <a:rPr lang="en-US" sz="1000" dirty="0" smtClean="0">
                <a:solidFill>
                  <a:srgbClr val="000000"/>
                </a:solidFill>
                <a:latin typeface="Comic Sans MS" charset="0"/>
                <a:cs typeface="Comic Sans MS" charset="0"/>
              </a:rPr>
              <a:t>Integrated the web-service system into the Amazon Cloud system. </a:t>
            </a:r>
          </a:p>
          <a:p>
            <a:pPr>
              <a:spcBef>
                <a:spcPts val="0"/>
              </a:spcBef>
              <a:spcAft>
                <a:spcPts val="0"/>
              </a:spcAft>
            </a:pPr>
            <a:endParaRPr lang="en-US" sz="1000" dirty="0" smtClean="0">
              <a:solidFill>
                <a:srgbClr val="000000"/>
              </a:solidFill>
              <a:latin typeface="Comic Sans MS" charset="0"/>
              <a:cs typeface="Comic Sans MS" charset="0"/>
            </a:endParaRPr>
          </a:p>
          <a:p>
            <a:pPr>
              <a:spcBef>
                <a:spcPts val="0"/>
              </a:spcBef>
              <a:spcAft>
                <a:spcPts val="0"/>
              </a:spcAft>
            </a:pPr>
            <a:r>
              <a:rPr lang="en-US" sz="1000" dirty="0" smtClean="0">
                <a:solidFill>
                  <a:srgbClr val="000000"/>
                </a:solidFill>
                <a:latin typeface="Comic Sans MS" charset="0"/>
                <a:cs typeface="Comic Sans MS" charset="0"/>
              </a:rPr>
              <a:t>Tasks planned:</a:t>
            </a:r>
            <a:endParaRPr lang="en-US" sz="1000" dirty="0">
              <a:solidFill>
                <a:srgbClr val="000000"/>
              </a:solidFill>
              <a:latin typeface="Comic Sans MS" charset="0"/>
              <a:cs typeface="Comic Sans MS" charset="0"/>
            </a:endParaRPr>
          </a:p>
          <a:p>
            <a:pPr marL="171450" indent="-171450">
              <a:spcBef>
                <a:spcPts val="0"/>
              </a:spcBef>
              <a:spcAft>
                <a:spcPts val="0"/>
              </a:spcAft>
              <a:buFont typeface="Arial"/>
              <a:buChar char="•"/>
            </a:pPr>
            <a:r>
              <a:rPr lang="en-US" sz="1000" dirty="0" smtClean="0">
                <a:latin typeface="Comic Sans MS"/>
                <a:cs typeface="Comic Sans MS"/>
              </a:rPr>
              <a:t>Demonstrate </a:t>
            </a:r>
            <a:r>
              <a:rPr lang="en-US" sz="1000" dirty="0">
                <a:latin typeface="Comic Sans MS"/>
                <a:cs typeface="Comic Sans MS"/>
              </a:rPr>
              <a:t>the educational use of the web-service </a:t>
            </a:r>
            <a:r>
              <a:rPr lang="en-US" sz="1000" dirty="0" smtClean="0">
                <a:latin typeface="Comic Sans MS"/>
                <a:cs typeface="Comic Sans MS"/>
              </a:rPr>
              <a:t>system.</a:t>
            </a:r>
          </a:p>
          <a:p>
            <a:pPr marL="171450" indent="-171450">
              <a:spcBef>
                <a:spcPts val="0"/>
              </a:spcBef>
              <a:spcAft>
                <a:spcPts val="0"/>
              </a:spcAft>
              <a:buFont typeface="Arial"/>
              <a:buChar char="•"/>
            </a:pPr>
            <a:r>
              <a:rPr lang="en-US" sz="1000" dirty="0" smtClean="0">
                <a:latin typeface="Comic Sans MS"/>
                <a:cs typeface="Comic Sans MS"/>
              </a:rPr>
              <a:t>Integrate </a:t>
            </a:r>
            <a:r>
              <a:rPr lang="en-US" sz="1000" dirty="0">
                <a:latin typeface="Comic Sans MS"/>
                <a:cs typeface="Comic Sans MS"/>
              </a:rPr>
              <a:t>the web-service system for multi-step analyses. </a:t>
            </a:r>
            <a:endParaRPr lang="en-US" sz="1000" dirty="0" smtClean="0">
              <a:latin typeface="Comic Sans MS"/>
              <a:cs typeface="Comic Sans MS"/>
            </a:endParaRPr>
          </a:p>
          <a:p>
            <a:pPr marL="171450" indent="-171450">
              <a:spcBef>
                <a:spcPts val="0"/>
              </a:spcBef>
              <a:spcAft>
                <a:spcPts val="0"/>
              </a:spcAft>
              <a:buFont typeface="Arial"/>
              <a:buChar char="•"/>
            </a:pPr>
            <a:r>
              <a:rPr lang="en-US" sz="1000" dirty="0" smtClean="0">
                <a:latin typeface="Comic Sans MS"/>
                <a:cs typeface="Comic Sans MS"/>
              </a:rPr>
              <a:t>Apply </a:t>
            </a:r>
            <a:r>
              <a:rPr lang="en-US" sz="1000" dirty="0">
                <a:latin typeface="Comic Sans MS"/>
                <a:cs typeface="Comic Sans MS"/>
              </a:rPr>
              <a:t>Parallel Python where appropriate (e.g. Co-location). </a:t>
            </a:r>
            <a:endParaRPr lang="en-US" sz="1000" dirty="0" smtClean="0">
              <a:latin typeface="Comic Sans MS"/>
              <a:cs typeface="Comic Sans MS"/>
            </a:endParaRPr>
          </a:p>
          <a:p>
            <a:endParaRPr lang="en-US" sz="1000" dirty="0" smtClean="0">
              <a:latin typeface="Comic Sans MS"/>
              <a:cs typeface="Comic Sans MS"/>
            </a:endParaRPr>
          </a:p>
          <a:p>
            <a:r>
              <a:rPr lang="en-US" sz="1000" dirty="0" smtClean="0">
                <a:latin typeface="Comic Sans MS"/>
                <a:cs typeface="Comic Sans MS"/>
              </a:rPr>
              <a:t>Milestones Met:</a:t>
            </a:r>
          </a:p>
          <a:p>
            <a:pPr marL="171450" indent="-171450">
              <a:buFont typeface="Arial"/>
              <a:buChar char="•"/>
            </a:pPr>
            <a:r>
              <a:rPr lang="en-US" sz="1000" dirty="0" smtClean="0">
                <a:latin typeface="Comic Sans MS"/>
                <a:cs typeface="Comic Sans MS"/>
              </a:rPr>
              <a:t>Implemented </a:t>
            </a:r>
            <a:r>
              <a:rPr lang="en-US" sz="1000" dirty="0">
                <a:latin typeface="Comic Sans MS"/>
                <a:cs typeface="Comic Sans MS"/>
              </a:rPr>
              <a:t>the data processing </a:t>
            </a:r>
            <a:r>
              <a:rPr lang="en-US" sz="1000" dirty="0" smtClean="0">
                <a:latin typeface="Comic Sans MS"/>
                <a:cs typeface="Comic Sans MS"/>
              </a:rPr>
              <a:t>system.</a:t>
            </a:r>
          </a:p>
          <a:p>
            <a:pPr marL="171450" indent="-171450">
              <a:buFont typeface="Arial"/>
              <a:buChar char="•"/>
            </a:pPr>
            <a:r>
              <a:rPr lang="en-US" sz="1000" dirty="0" smtClean="0">
                <a:latin typeface="Comic Sans MS"/>
                <a:cs typeface="Comic Sans MS"/>
              </a:rPr>
              <a:t>Implemented </a:t>
            </a:r>
            <a:r>
              <a:rPr lang="en-US" sz="1000" dirty="0">
                <a:latin typeface="Comic Sans MS"/>
                <a:cs typeface="Comic Sans MS"/>
              </a:rPr>
              <a:t>the data analysis </a:t>
            </a:r>
            <a:r>
              <a:rPr lang="en-US" sz="1000" dirty="0" smtClean="0">
                <a:latin typeface="Comic Sans MS"/>
                <a:cs typeface="Comic Sans MS"/>
              </a:rPr>
              <a:t>system. </a:t>
            </a:r>
            <a:endParaRPr lang="en-US" sz="1000" dirty="0">
              <a:latin typeface="Comic Sans MS"/>
              <a:cs typeface="Comic Sans MS"/>
            </a:endParaRPr>
          </a:p>
          <a:p>
            <a:endParaRPr lang="en-US" sz="1000" dirty="0">
              <a:latin typeface="Comic Sans MS"/>
              <a:cs typeface="Comic Sans MS"/>
            </a:endParaRPr>
          </a:p>
          <a:p>
            <a:r>
              <a:rPr lang="en-US" sz="1000" dirty="0" smtClean="0">
                <a:latin typeface="Comic Sans MS"/>
                <a:cs typeface="Comic Sans MS"/>
              </a:rPr>
              <a:t>Milestones Planned:</a:t>
            </a:r>
          </a:p>
          <a:p>
            <a:pPr marL="171450" indent="-171450">
              <a:buFont typeface="Arial"/>
              <a:buChar char="•"/>
            </a:pPr>
            <a:r>
              <a:rPr lang="en-US" sz="1000" dirty="0" smtClean="0">
                <a:latin typeface="Comic Sans MS"/>
                <a:cs typeface="Comic Sans MS"/>
              </a:rPr>
              <a:t>Implement </a:t>
            </a:r>
            <a:r>
              <a:rPr lang="en-US" sz="1000" dirty="0">
                <a:latin typeface="Comic Sans MS"/>
                <a:cs typeface="Comic Sans MS"/>
              </a:rPr>
              <a:t>integrated data processing/analysis </a:t>
            </a:r>
            <a:r>
              <a:rPr lang="en-US" sz="1000" dirty="0" smtClean="0">
                <a:latin typeface="Comic Sans MS"/>
                <a:cs typeface="Comic Sans MS"/>
              </a:rPr>
              <a:t>system. </a:t>
            </a:r>
            <a:endParaRPr lang="en-US" sz="1000" dirty="0">
              <a:latin typeface="Comic Sans MS"/>
              <a:cs typeface="Comic Sans MS"/>
            </a:endParaRPr>
          </a:p>
          <a:p>
            <a:pPr marL="171450" indent="-171450">
              <a:spcBef>
                <a:spcPts val="0"/>
              </a:spcBef>
              <a:spcAft>
                <a:spcPts val="0"/>
              </a:spcAft>
              <a:buFont typeface="Arial"/>
              <a:buChar char="•"/>
            </a:pPr>
            <a:endParaRPr lang="en-US" sz="1000" dirty="0">
              <a:latin typeface="Comic Sans MS"/>
              <a:cs typeface="Comic Sans MS"/>
            </a:endParaRPr>
          </a:p>
          <a:p>
            <a:pPr>
              <a:spcBef>
                <a:spcPts val="0"/>
              </a:spcBef>
              <a:spcAft>
                <a:spcPts val="0"/>
              </a:spcAft>
            </a:pPr>
            <a:endParaRPr lang="en-US" sz="1000" dirty="0" smtClean="0">
              <a:solidFill>
                <a:srgbClr val="000000"/>
              </a:solidFill>
              <a:latin typeface="Comic Sans MS"/>
              <a:cs typeface="Comic Sans MS"/>
            </a:endParaRPr>
          </a:p>
        </p:txBody>
      </p:sp>
      <p:sp>
        <p:nvSpPr>
          <p:cNvPr id="16" name="Text Box 11"/>
          <p:cNvSpPr txBox="1">
            <a:spLocks noChangeArrowheads="1"/>
          </p:cNvSpPr>
          <p:nvPr/>
        </p:nvSpPr>
        <p:spPr bwMode="auto">
          <a:xfrm>
            <a:off x="4495800" y="1005463"/>
            <a:ext cx="4639275" cy="307777"/>
          </a:xfrm>
          <a:prstGeom prst="rect">
            <a:avLst/>
          </a:prstGeom>
          <a:noFill/>
          <a:ln w="9525">
            <a:noFill/>
            <a:miter lim="800000"/>
            <a:headEnd/>
            <a:tailEnd/>
          </a:ln>
          <a:effectLst/>
        </p:spPr>
        <p:txBody>
          <a:bodyPr wrap="square">
            <a:spAutoFit/>
          </a:bodyPr>
          <a:lstStyle/>
          <a:p>
            <a:pPr algn="ctr">
              <a:spcBef>
                <a:spcPct val="50000"/>
              </a:spcBef>
              <a:defRPr/>
            </a:pPr>
            <a:r>
              <a:rPr lang="en-US" sz="1400" b="1" u="sng" dirty="0">
                <a:latin typeface="Comic Sans MS"/>
                <a:ea typeface="+mn-ea"/>
                <a:cs typeface="Comic Sans MS"/>
              </a:rPr>
              <a:t>Functional architecture diagram for </a:t>
            </a:r>
            <a:r>
              <a:rPr lang="en-US" sz="1400" b="1" u="sng" dirty="0" smtClean="0">
                <a:latin typeface="Comic Sans MS"/>
                <a:ea typeface="+mn-ea"/>
                <a:cs typeface="Comic Sans MS"/>
              </a:rPr>
              <a:t>PAWS-CMDA</a:t>
            </a:r>
            <a:endParaRPr lang="en-US" sz="1400" b="1" u="sng" dirty="0">
              <a:latin typeface="Comic Sans MS"/>
              <a:ea typeface="+mn-ea"/>
              <a:cs typeface="Comic Sans MS"/>
            </a:endParaRPr>
          </a:p>
        </p:txBody>
      </p:sp>
      <p:sp>
        <p:nvSpPr>
          <p:cNvPr id="17" name="Slide Number Placeholder 16"/>
          <p:cNvSpPr>
            <a:spLocks noGrp="1"/>
          </p:cNvSpPr>
          <p:nvPr>
            <p:ph type="sldNum" sz="quarter" idx="12"/>
          </p:nvPr>
        </p:nvSpPr>
        <p:spPr/>
        <p:txBody>
          <a:bodyPr/>
          <a:lstStyle/>
          <a:p>
            <a:pPr>
              <a:defRPr/>
            </a:pPr>
            <a:fld id="{11C29698-AE0C-CC43-ACA3-6C4B510D6C4C}" type="slidenum">
              <a:rPr lang="en-US" smtClean="0"/>
              <a:pPr>
                <a:defRPr/>
              </a:pPr>
              <a:t>1</a:t>
            </a:fld>
            <a:endParaRPr lang="en-US" dirty="0"/>
          </a:p>
        </p:txBody>
      </p:sp>
    </p:spTree>
    <p:extLst>
      <p:ext uri="{BB962C8B-B14F-4D97-AF65-F5344CB8AC3E}">
        <p14:creationId xmlns:p14="http://schemas.microsoft.com/office/powerpoint/2010/main" val="104948368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19</a:t>
            </a:fld>
            <a:endParaRPr lang="en-US"/>
          </a:p>
        </p:txBody>
      </p:sp>
      <p:pic>
        <p:nvPicPr>
          <p:cNvPr id="2" name="Picture 1"/>
          <p:cNvPicPr>
            <a:picLocks noChangeAspect="1"/>
          </p:cNvPicPr>
          <p:nvPr/>
        </p:nvPicPr>
        <p:blipFill>
          <a:blip r:embed="rId2"/>
          <a:stretch>
            <a:fillRect/>
          </a:stretch>
        </p:blipFill>
        <p:spPr>
          <a:xfrm>
            <a:off x="1485900" y="0"/>
            <a:ext cx="6169651" cy="6858000"/>
          </a:xfrm>
          <a:prstGeom prst="rect">
            <a:avLst/>
          </a:prstGeom>
        </p:spPr>
      </p:pic>
    </p:spTree>
    <p:extLst>
      <p:ext uri="{BB962C8B-B14F-4D97-AF65-F5344CB8AC3E}">
        <p14:creationId xmlns:p14="http://schemas.microsoft.com/office/powerpoint/2010/main" val="181869759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20</a:t>
            </a:fld>
            <a:endParaRPr lang="en-US"/>
          </a:p>
        </p:txBody>
      </p:sp>
      <p:pic>
        <p:nvPicPr>
          <p:cNvPr id="3" name="Picture 2"/>
          <p:cNvPicPr>
            <a:picLocks noChangeAspect="1"/>
          </p:cNvPicPr>
          <p:nvPr/>
        </p:nvPicPr>
        <p:blipFill>
          <a:blip r:embed="rId2"/>
          <a:stretch>
            <a:fillRect/>
          </a:stretch>
        </p:blipFill>
        <p:spPr>
          <a:xfrm>
            <a:off x="1371600" y="0"/>
            <a:ext cx="6393793" cy="6858000"/>
          </a:xfrm>
          <a:prstGeom prst="rect">
            <a:avLst/>
          </a:prstGeom>
        </p:spPr>
      </p:pic>
    </p:spTree>
    <p:extLst>
      <p:ext uri="{BB962C8B-B14F-4D97-AF65-F5344CB8AC3E}">
        <p14:creationId xmlns:p14="http://schemas.microsoft.com/office/powerpoint/2010/main" val="346336082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21</a:t>
            </a:fld>
            <a:endParaRPr lang="en-US"/>
          </a:p>
        </p:txBody>
      </p:sp>
      <p:pic>
        <p:nvPicPr>
          <p:cNvPr id="2" name="Picture 1"/>
          <p:cNvPicPr>
            <a:picLocks noChangeAspect="1"/>
          </p:cNvPicPr>
          <p:nvPr/>
        </p:nvPicPr>
        <p:blipFill>
          <a:blip r:embed="rId2"/>
          <a:stretch>
            <a:fillRect/>
          </a:stretch>
        </p:blipFill>
        <p:spPr>
          <a:xfrm>
            <a:off x="1460500" y="0"/>
            <a:ext cx="6211549" cy="6858000"/>
          </a:xfrm>
          <a:prstGeom prst="rect">
            <a:avLst/>
          </a:prstGeom>
        </p:spPr>
      </p:pic>
    </p:spTree>
    <p:extLst>
      <p:ext uri="{BB962C8B-B14F-4D97-AF65-F5344CB8AC3E}">
        <p14:creationId xmlns:p14="http://schemas.microsoft.com/office/powerpoint/2010/main" val="39705150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22</a:t>
            </a:fld>
            <a:endParaRPr lang="en-US"/>
          </a:p>
        </p:txBody>
      </p:sp>
      <p:pic>
        <p:nvPicPr>
          <p:cNvPr id="3" name="Picture 2"/>
          <p:cNvPicPr>
            <a:picLocks noChangeAspect="1"/>
          </p:cNvPicPr>
          <p:nvPr/>
        </p:nvPicPr>
        <p:blipFill>
          <a:blip r:embed="rId2"/>
          <a:stretch>
            <a:fillRect/>
          </a:stretch>
        </p:blipFill>
        <p:spPr>
          <a:xfrm>
            <a:off x="469900" y="0"/>
            <a:ext cx="8188543" cy="6858000"/>
          </a:xfrm>
          <a:prstGeom prst="rect">
            <a:avLst/>
          </a:prstGeom>
        </p:spPr>
      </p:pic>
    </p:spTree>
    <p:extLst>
      <p:ext uri="{BB962C8B-B14F-4D97-AF65-F5344CB8AC3E}">
        <p14:creationId xmlns:p14="http://schemas.microsoft.com/office/powerpoint/2010/main" val="123878164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23</a:t>
            </a:fld>
            <a:endParaRPr lang="en-US"/>
          </a:p>
        </p:txBody>
      </p:sp>
      <p:pic>
        <p:nvPicPr>
          <p:cNvPr id="3" name="Picture 2"/>
          <p:cNvPicPr>
            <a:picLocks noChangeAspect="1"/>
          </p:cNvPicPr>
          <p:nvPr/>
        </p:nvPicPr>
        <p:blipFill>
          <a:blip r:embed="rId2"/>
          <a:stretch>
            <a:fillRect/>
          </a:stretch>
        </p:blipFill>
        <p:spPr>
          <a:xfrm>
            <a:off x="2184400" y="0"/>
            <a:ext cx="4752753" cy="6858000"/>
          </a:xfrm>
          <a:prstGeom prst="rect">
            <a:avLst/>
          </a:prstGeom>
        </p:spPr>
      </p:pic>
    </p:spTree>
    <p:extLst>
      <p:ext uri="{BB962C8B-B14F-4D97-AF65-F5344CB8AC3E}">
        <p14:creationId xmlns:p14="http://schemas.microsoft.com/office/powerpoint/2010/main" val="173253589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24</a:t>
            </a:fld>
            <a:endParaRPr lang="en-US"/>
          </a:p>
        </p:txBody>
      </p:sp>
      <p:pic>
        <p:nvPicPr>
          <p:cNvPr id="2" name="Picture 1"/>
          <p:cNvPicPr>
            <a:picLocks noChangeAspect="1"/>
          </p:cNvPicPr>
          <p:nvPr/>
        </p:nvPicPr>
        <p:blipFill>
          <a:blip r:embed="rId2"/>
          <a:stretch>
            <a:fillRect/>
          </a:stretch>
        </p:blipFill>
        <p:spPr>
          <a:xfrm>
            <a:off x="812800" y="0"/>
            <a:ext cx="7510816" cy="6858000"/>
          </a:xfrm>
          <a:prstGeom prst="rect">
            <a:avLst/>
          </a:prstGeom>
        </p:spPr>
      </p:pic>
    </p:spTree>
    <p:extLst>
      <p:ext uri="{BB962C8B-B14F-4D97-AF65-F5344CB8AC3E}">
        <p14:creationId xmlns:p14="http://schemas.microsoft.com/office/powerpoint/2010/main" val="285191688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25</a:t>
            </a:fld>
            <a:endParaRPr lang="en-US"/>
          </a:p>
        </p:txBody>
      </p:sp>
      <p:pic>
        <p:nvPicPr>
          <p:cNvPr id="3" name="Picture 2"/>
          <p:cNvPicPr>
            <a:picLocks noChangeAspect="1"/>
          </p:cNvPicPr>
          <p:nvPr/>
        </p:nvPicPr>
        <p:blipFill>
          <a:blip r:embed="rId2"/>
          <a:stretch>
            <a:fillRect/>
          </a:stretch>
        </p:blipFill>
        <p:spPr>
          <a:xfrm>
            <a:off x="812800" y="0"/>
            <a:ext cx="7518349" cy="6858000"/>
          </a:xfrm>
          <a:prstGeom prst="rect">
            <a:avLst/>
          </a:prstGeom>
        </p:spPr>
      </p:pic>
    </p:spTree>
    <p:extLst>
      <p:ext uri="{BB962C8B-B14F-4D97-AF65-F5344CB8AC3E}">
        <p14:creationId xmlns:p14="http://schemas.microsoft.com/office/powerpoint/2010/main" val="365120718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26</a:t>
            </a:fld>
            <a:endParaRPr lang="en-US"/>
          </a:p>
        </p:txBody>
      </p:sp>
      <p:pic>
        <p:nvPicPr>
          <p:cNvPr id="9" name="Picture 8"/>
          <p:cNvPicPr>
            <a:picLocks noChangeAspect="1"/>
          </p:cNvPicPr>
          <p:nvPr/>
        </p:nvPicPr>
        <p:blipFill>
          <a:blip r:embed="rId2"/>
          <a:stretch>
            <a:fillRect/>
          </a:stretch>
        </p:blipFill>
        <p:spPr>
          <a:xfrm>
            <a:off x="0" y="825500"/>
            <a:ext cx="9144000" cy="5182700"/>
          </a:xfrm>
          <a:prstGeom prst="rect">
            <a:avLst/>
          </a:prstGeom>
        </p:spPr>
      </p:pic>
    </p:spTree>
    <p:extLst>
      <p:ext uri="{BB962C8B-B14F-4D97-AF65-F5344CB8AC3E}">
        <p14:creationId xmlns:p14="http://schemas.microsoft.com/office/powerpoint/2010/main" val="4279734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001028" y="6124162"/>
            <a:ext cx="2133600" cy="365125"/>
          </a:xfrm>
        </p:spPr>
        <p:txBody>
          <a:bodyPr/>
          <a:lstStyle/>
          <a:p>
            <a:pPr>
              <a:defRPr/>
            </a:pPr>
            <a:fld id="{11C29698-AE0C-CC43-ACA3-6C4B510D6C4C}" type="slidenum">
              <a:rPr lang="en-US" smtClean="0"/>
              <a:pPr>
                <a:defRPr/>
              </a:pPr>
              <a:t>27</a:t>
            </a:fld>
            <a:endParaRPr lang="en-US"/>
          </a:p>
        </p:txBody>
      </p:sp>
      <p:grpSp>
        <p:nvGrpSpPr>
          <p:cNvPr id="5" name="Group 4"/>
          <p:cNvGrpSpPr/>
          <p:nvPr/>
        </p:nvGrpSpPr>
        <p:grpSpPr>
          <a:xfrm>
            <a:off x="0" y="682574"/>
            <a:ext cx="9144000" cy="5694543"/>
            <a:chOff x="0" y="682574"/>
            <a:chExt cx="9144000" cy="5694543"/>
          </a:xfrm>
        </p:grpSpPr>
        <p:pic>
          <p:nvPicPr>
            <p:cNvPr id="2" name="Picture 1"/>
            <p:cNvPicPr>
              <a:picLocks noChangeAspect="1"/>
            </p:cNvPicPr>
            <p:nvPr/>
          </p:nvPicPr>
          <p:blipFill>
            <a:blip r:embed="rId2"/>
            <a:stretch>
              <a:fillRect/>
            </a:stretch>
          </p:blipFill>
          <p:spPr>
            <a:xfrm>
              <a:off x="0" y="682574"/>
              <a:ext cx="9144000" cy="1297912"/>
            </a:xfrm>
            <a:prstGeom prst="rect">
              <a:avLst/>
            </a:prstGeom>
          </p:spPr>
        </p:pic>
        <p:pic>
          <p:nvPicPr>
            <p:cNvPr id="3" name="Picture 2" descr="collocation_plot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30" y="1980486"/>
              <a:ext cx="9047028" cy="4396631"/>
            </a:xfrm>
            <a:prstGeom prst="rect">
              <a:avLst/>
            </a:prstGeom>
          </p:spPr>
        </p:pic>
      </p:grpSp>
    </p:spTree>
    <p:extLst>
      <p:ext uri="{BB962C8B-B14F-4D97-AF65-F5344CB8AC3E}">
        <p14:creationId xmlns:p14="http://schemas.microsoft.com/office/powerpoint/2010/main" val="1132548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p>
        </p:txBody>
      </p:sp>
      <p:sp>
        <p:nvSpPr>
          <p:cNvPr id="3" name="Content Placeholder 2"/>
          <p:cNvSpPr>
            <a:spLocks noGrp="1"/>
          </p:cNvSpPr>
          <p:nvPr>
            <p:ph idx="1"/>
          </p:nvPr>
        </p:nvSpPr>
        <p:spPr/>
        <p:txBody>
          <a:bodyPr/>
          <a:lstStyle/>
          <a:p>
            <a:r>
              <a:rPr lang="en-US" sz="2000" dirty="0" smtClean="0"/>
              <a:t>Integrated the web service system into Amazon cloud environment using </a:t>
            </a:r>
            <a:r>
              <a:rPr lang="en-US" sz="2000" dirty="0" err="1" smtClean="0"/>
              <a:t>EarthKit</a:t>
            </a:r>
            <a:r>
              <a:rPr lang="en-US" sz="2000" dirty="0" smtClean="0"/>
              <a:t>.</a:t>
            </a:r>
          </a:p>
          <a:p>
            <a:pPr lvl="1"/>
            <a:r>
              <a:rPr lang="en-US" sz="1600" dirty="0" smtClean="0"/>
              <a:t>Adapted existing </a:t>
            </a:r>
            <a:r>
              <a:rPr lang="en-US" sz="1600" dirty="0" err="1" smtClean="0"/>
              <a:t>EarthKit</a:t>
            </a:r>
            <a:r>
              <a:rPr lang="en-US" sz="1600" dirty="0" smtClean="0"/>
              <a:t> workshop platform.</a:t>
            </a:r>
          </a:p>
          <a:p>
            <a:pPr lvl="1"/>
            <a:r>
              <a:rPr lang="en-US" sz="1600" dirty="0" err="1" smtClean="0"/>
              <a:t>Simplied</a:t>
            </a:r>
            <a:r>
              <a:rPr lang="en-US" sz="1600" dirty="0" smtClean="0"/>
              <a:t> UI by removing in-browser tutorial and SSH console.</a:t>
            </a:r>
          </a:p>
          <a:p>
            <a:pPr lvl="1"/>
            <a:r>
              <a:rPr lang="en-US" sz="1600" dirty="0" smtClean="0"/>
              <a:t>Streamlined platform for dynamically launching virtual machines (VMs) for students.</a:t>
            </a:r>
          </a:p>
          <a:p>
            <a:pPr lvl="1"/>
            <a:r>
              <a:rPr lang="en-US" sz="1600" dirty="0" smtClean="0"/>
              <a:t>Integrated CMAC web service system into </a:t>
            </a:r>
            <a:r>
              <a:rPr lang="en-US" sz="1600" dirty="0" err="1" smtClean="0"/>
              <a:t>Earthkit</a:t>
            </a:r>
            <a:r>
              <a:rPr lang="en-US" sz="1600" dirty="0" smtClean="0"/>
              <a:t> workshop platform.</a:t>
            </a:r>
          </a:p>
          <a:p>
            <a:pPr lvl="1"/>
            <a:r>
              <a:rPr lang="en-US" sz="1600" dirty="0" smtClean="0"/>
              <a:t>Deployed CMAC web service into Amazon EC2 image.</a:t>
            </a:r>
          </a:p>
          <a:p>
            <a:pPr lvl="1"/>
            <a:r>
              <a:rPr lang="en-US" sz="1600" dirty="0" smtClean="0"/>
              <a:t>Created CMAC data snapshot for use during the workshop. </a:t>
            </a:r>
            <a:endParaRPr lang="en-US" sz="16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28</a:t>
            </a:fld>
            <a:endParaRPr lang="en-US"/>
          </a:p>
        </p:txBody>
      </p:sp>
      <p:sp>
        <p:nvSpPr>
          <p:cNvPr id="5" name="TextShape 16"/>
          <p:cNvSpPr txBox="1"/>
          <p:nvPr/>
        </p:nvSpPr>
        <p:spPr>
          <a:xfrm>
            <a:off x="1653288" y="4673820"/>
            <a:ext cx="5507872" cy="373680"/>
          </a:xfrm>
          <a:prstGeom prst="rect">
            <a:avLst/>
          </a:prstGeom>
        </p:spPr>
        <p:txBody>
          <a:bodyPr wrap="none" lIns="90000" tIns="45000" rIns="90000" bIns="45000" anchor="ctr" anchorCtr="1"/>
          <a:lstStyle/>
          <a:p>
            <a:pPr algn="ctr"/>
            <a:r>
              <a:rPr lang="en-US" sz="2000" b="1" kern="1200" dirty="0"/>
              <a:t>Overview of Architecture</a:t>
            </a:r>
            <a:endParaRPr kern="1200" dirty="0"/>
          </a:p>
        </p:txBody>
      </p:sp>
      <p:sp>
        <p:nvSpPr>
          <p:cNvPr id="6" name="CustomShape 3"/>
          <p:cNvSpPr/>
          <p:nvPr/>
        </p:nvSpPr>
        <p:spPr>
          <a:xfrm>
            <a:off x="662197" y="5175444"/>
            <a:ext cx="1188720" cy="548640"/>
          </a:xfrm>
          <a:prstGeom prst="rect">
            <a:avLst/>
          </a:prstGeom>
          <a:solidFill>
            <a:srgbClr val="FFFFCC"/>
          </a:solidFill>
          <a:ln>
            <a:solidFill>
              <a:srgbClr val="3465AF"/>
            </a:solidFill>
          </a:ln>
        </p:spPr>
        <p:txBody>
          <a:bodyPr wrap="none" lIns="90000" tIns="45000" rIns="90000" bIns="45000" anchor="ctr"/>
          <a:lstStyle/>
          <a:p>
            <a:pPr algn="ctr"/>
            <a:r>
              <a:rPr lang="en-US" sz="1400"/>
              <a:t>CMAC Web</a:t>
            </a:r>
            <a:endParaRPr/>
          </a:p>
          <a:p>
            <a:pPr algn="ctr"/>
            <a:r>
              <a:rPr lang="en-US" sz="1400"/>
              <a:t>Service</a:t>
            </a:r>
            <a:endParaRPr/>
          </a:p>
        </p:txBody>
      </p:sp>
      <p:sp>
        <p:nvSpPr>
          <p:cNvPr id="7" name="CustomShape 4"/>
          <p:cNvSpPr/>
          <p:nvPr/>
        </p:nvSpPr>
        <p:spPr>
          <a:xfrm>
            <a:off x="662197" y="5998404"/>
            <a:ext cx="1188720" cy="548640"/>
          </a:xfrm>
          <a:prstGeom prst="rect">
            <a:avLst/>
          </a:prstGeom>
          <a:solidFill>
            <a:srgbClr val="FFFFCC"/>
          </a:solidFill>
          <a:ln>
            <a:solidFill>
              <a:srgbClr val="3465AF"/>
            </a:solidFill>
          </a:ln>
        </p:spPr>
        <p:txBody>
          <a:bodyPr wrap="none" lIns="90000" tIns="45000" rIns="90000" bIns="45000" anchor="ctr"/>
          <a:lstStyle/>
          <a:p>
            <a:pPr algn="ctr"/>
            <a:r>
              <a:rPr lang="en-US" sz="1400"/>
              <a:t>CMAC Data</a:t>
            </a:r>
            <a:endParaRPr/>
          </a:p>
        </p:txBody>
      </p:sp>
      <p:sp>
        <p:nvSpPr>
          <p:cNvPr id="8" name="CustomShape 5"/>
          <p:cNvSpPr/>
          <p:nvPr/>
        </p:nvSpPr>
        <p:spPr>
          <a:xfrm>
            <a:off x="2582437" y="5175444"/>
            <a:ext cx="1371600" cy="548640"/>
          </a:xfrm>
          <a:prstGeom prst="rect">
            <a:avLst/>
          </a:prstGeom>
          <a:solidFill>
            <a:srgbClr val="729FCF"/>
          </a:solidFill>
          <a:ln>
            <a:solidFill>
              <a:srgbClr val="3465AF"/>
            </a:solidFill>
          </a:ln>
        </p:spPr>
        <p:txBody>
          <a:bodyPr wrap="none" lIns="90000" tIns="45000" rIns="90000" bIns="45000" anchor="ctr"/>
          <a:lstStyle/>
          <a:p>
            <a:pPr algn="ctr"/>
            <a:r>
              <a:rPr lang="en-US" sz="1400"/>
              <a:t>Amazon</a:t>
            </a:r>
            <a:endParaRPr/>
          </a:p>
          <a:p>
            <a:pPr algn="ctr"/>
            <a:r>
              <a:rPr lang="en-US" sz="1400"/>
              <a:t>Machine Image</a:t>
            </a:r>
            <a:endParaRPr/>
          </a:p>
        </p:txBody>
      </p:sp>
      <p:sp>
        <p:nvSpPr>
          <p:cNvPr id="9" name="CustomShape 6"/>
          <p:cNvSpPr/>
          <p:nvPr/>
        </p:nvSpPr>
        <p:spPr>
          <a:xfrm>
            <a:off x="2582437" y="5998404"/>
            <a:ext cx="1371600" cy="548640"/>
          </a:xfrm>
          <a:prstGeom prst="rect">
            <a:avLst/>
          </a:prstGeom>
          <a:solidFill>
            <a:srgbClr val="729FCF"/>
          </a:solidFill>
          <a:ln>
            <a:solidFill>
              <a:srgbClr val="3465AF"/>
            </a:solidFill>
          </a:ln>
        </p:spPr>
        <p:txBody>
          <a:bodyPr wrap="none" lIns="90000" tIns="45000" rIns="90000" bIns="45000" anchor="ctr"/>
          <a:lstStyle/>
          <a:p>
            <a:pPr algn="ctr"/>
            <a:r>
              <a:rPr lang="en-US" sz="1400"/>
              <a:t>Amazon EBS</a:t>
            </a:r>
            <a:endParaRPr/>
          </a:p>
          <a:p>
            <a:pPr algn="ctr"/>
            <a:r>
              <a:rPr lang="en-US" sz="1400"/>
              <a:t>Snapshot</a:t>
            </a:r>
            <a:endParaRPr/>
          </a:p>
        </p:txBody>
      </p:sp>
      <p:sp>
        <p:nvSpPr>
          <p:cNvPr id="10" name="CustomShape 7"/>
          <p:cNvSpPr/>
          <p:nvPr/>
        </p:nvSpPr>
        <p:spPr>
          <a:xfrm>
            <a:off x="4685557" y="5541204"/>
            <a:ext cx="1645920" cy="640080"/>
          </a:xfrm>
          <a:prstGeom prst="rect">
            <a:avLst/>
          </a:prstGeom>
          <a:solidFill>
            <a:srgbClr val="FFCC99"/>
          </a:solidFill>
          <a:ln>
            <a:solidFill>
              <a:srgbClr val="3465AF"/>
            </a:solidFill>
          </a:ln>
        </p:spPr>
        <p:txBody>
          <a:bodyPr wrap="none" lIns="90000" tIns="45000" rIns="90000" bIns="45000" anchor="ctr"/>
          <a:lstStyle/>
          <a:p>
            <a:pPr algn="ctr"/>
            <a:r>
              <a:rPr lang="en-US"/>
              <a:t>EarthKit</a:t>
            </a:r>
            <a:endParaRPr/>
          </a:p>
          <a:p>
            <a:pPr algn="ctr"/>
            <a:r>
              <a:rPr lang="en-US"/>
              <a:t>Workshop</a:t>
            </a:r>
            <a:endParaRPr/>
          </a:p>
        </p:txBody>
      </p:sp>
      <p:sp>
        <p:nvSpPr>
          <p:cNvPr id="11" name="CustomShape 12"/>
          <p:cNvSpPr/>
          <p:nvPr/>
        </p:nvSpPr>
        <p:spPr>
          <a:xfrm>
            <a:off x="7043557" y="5175444"/>
            <a:ext cx="1280160" cy="365760"/>
          </a:xfrm>
          <a:prstGeom prst="rect">
            <a:avLst/>
          </a:prstGeom>
          <a:solidFill>
            <a:srgbClr val="FF8080"/>
          </a:solidFill>
          <a:ln>
            <a:solidFill>
              <a:srgbClr val="3465AF"/>
            </a:solidFill>
          </a:ln>
        </p:spPr>
        <p:txBody>
          <a:bodyPr wrap="none" lIns="90000" tIns="45000" rIns="90000" bIns="45000" anchor="ctr"/>
          <a:lstStyle/>
          <a:p>
            <a:pPr algn="ctr"/>
            <a:r>
              <a:rPr lang="en-US" sz="1600"/>
              <a:t>Student VM</a:t>
            </a:r>
            <a:endParaRPr/>
          </a:p>
        </p:txBody>
      </p:sp>
      <p:sp>
        <p:nvSpPr>
          <p:cNvPr id="12" name="CustomShape 13"/>
          <p:cNvSpPr/>
          <p:nvPr/>
        </p:nvSpPr>
        <p:spPr>
          <a:xfrm>
            <a:off x="7043557" y="6181284"/>
            <a:ext cx="1280160" cy="365760"/>
          </a:xfrm>
          <a:prstGeom prst="rect">
            <a:avLst/>
          </a:prstGeom>
          <a:solidFill>
            <a:srgbClr val="FF8080"/>
          </a:solidFill>
          <a:ln>
            <a:solidFill>
              <a:srgbClr val="3465AF"/>
            </a:solidFill>
          </a:ln>
        </p:spPr>
        <p:txBody>
          <a:bodyPr wrap="none" lIns="90000" tIns="45000" rIns="90000" bIns="45000" anchor="ctr"/>
          <a:lstStyle/>
          <a:p>
            <a:pPr algn="ctr"/>
            <a:r>
              <a:rPr lang="en-US" sz="1600"/>
              <a:t>Student VM</a:t>
            </a:r>
            <a:endParaRPr/>
          </a:p>
        </p:txBody>
      </p:sp>
      <p:sp>
        <p:nvSpPr>
          <p:cNvPr id="14" name="CustomShape 17"/>
          <p:cNvSpPr/>
          <p:nvPr/>
        </p:nvSpPr>
        <p:spPr>
          <a:xfrm>
            <a:off x="7043557" y="5685924"/>
            <a:ext cx="1280160" cy="365760"/>
          </a:xfrm>
          <a:prstGeom prst="rect">
            <a:avLst/>
          </a:prstGeom>
          <a:solidFill>
            <a:srgbClr val="FF8080"/>
          </a:solidFill>
          <a:ln>
            <a:solidFill>
              <a:srgbClr val="3465AF"/>
            </a:solidFill>
          </a:ln>
        </p:spPr>
        <p:txBody>
          <a:bodyPr wrap="none" lIns="90000" tIns="45000" rIns="90000" bIns="45000" anchor="ctr"/>
          <a:lstStyle/>
          <a:p>
            <a:pPr algn="ctr"/>
            <a:r>
              <a:rPr lang="en-US" sz="1600"/>
              <a:t>Student VM</a:t>
            </a:r>
            <a:endParaRPr/>
          </a:p>
        </p:txBody>
      </p:sp>
      <p:cxnSp>
        <p:nvCxnSpPr>
          <p:cNvPr id="16" name="Straight Arrow Connector 15"/>
          <p:cNvCxnSpPr>
            <a:stCxn id="6" idx="3"/>
            <a:endCxn id="8" idx="1"/>
          </p:cNvCxnSpPr>
          <p:nvPr/>
        </p:nvCxnSpPr>
        <p:spPr>
          <a:xfrm>
            <a:off x="1850917" y="5449764"/>
            <a:ext cx="73152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3"/>
            <a:endCxn id="9" idx="1"/>
          </p:cNvCxnSpPr>
          <p:nvPr/>
        </p:nvCxnSpPr>
        <p:spPr>
          <a:xfrm>
            <a:off x="1850917" y="6272724"/>
            <a:ext cx="73152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8" idx="3"/>
            <a:endCxn id="10" idx="1"/>
          </p:cNvCxnSpPr>
          <p:nvPr/>
        </p:nvCxnSpPr>
        <p:spPr>
          <a:xfrm>
            <a:off x="3954037" y="5449764"/>
            <a:ext cx="731520" cy="411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9" idx="3"/>
            <a:endCxn id="10" idx="1"/>
          </p:cNvCxnSpPr>
          <p:nvPr/>
        </p:nvCxnSpPr>
        <p:spPr>
          <a:xfrm flipV="1">
            <a:off x="3954037" y="5861244"/>
            <a:ext cx="731520" cy="411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3"/>
            <a:endCxn id="11" idx="1"/>
          </p:cNvCxnSpPr>
          <p:nvPr/>
        </p:nvCxnSpPr>
        <p:spPr>
          <a:xfrm flipV="1">
            <a:off x="6331477" y="5358324"/>
            <a:ext cx="712080" cy="5029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0" idx="3"/>
            <a:endCxn id="14" idx="1"/>
          </p:cNvCxnSpPr>
          <p:nvPr/>
        </p:nvCxnSpPr>
        <p:spPr>
          <a:xfrm>
            <a:off x="6331477" y="5861244"/>
            <a:ext cx="712080" cy="7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0" idx="3"/>
            <a:endCxn id="12" idx="1"/>
          </p:cNvCxnSpPr>
          <p:nvPr/>
        </p:nvCxnSpPr>
        <p:spPr>
          <a:xfrm>
            <a:off x="6331477" y="5861244"/>
            <a:ext cx="712080" cy="5029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181240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b="1" dirty="0" smtClean="0">
                <a:solidFill>
                  <a:srgbClr val="0000FF"/>
                </a:solidFill>
              </a:rPr>
              <a:t>Technical Status</a:t>
            </a:r>
          </a:p>
          <a:p>
            <a:r>
              <a:rPr lang="en-US" dirty="0" smtClean="0">
                <a:solidFill>
                  <a:schemeClr val="bg1">
                    <a:lumMod val="50000"/>
                  </a:schemeClr>
                </a:solidFill>
              </a:rPr>
              <a:t>Programmatic Status</a:t>
            </a:r>
          </a:p>
          <a:p>
            <a:r>
              <a:rPr lang="en-US" dirty="0" smtClean="0">
                <a:solidFill>
                  <a:schemeClr val="bg1">
                    <a:lumMod val="50000"/>
                  </a:schemeClr>
                </a:solidFill>
              </a:rPr>
              <a:t>Educational and Outreach Status</a:t>
            </a: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2</a:t>
            </a:fld>
            <a:endParaRPr lang="en-US"/>
          </a:p>
        </p:txBody>
      </p:sp>
    </p:spTree>
    <p:extLst>
      <p:ext uri="{BB962C8B-B14F-4D97-AF65-F5344CB8AC3E}">
        <p14:creationId xmlns:p14="http://schemas.microsoft.com/office/powerpoint/2010/main" val="116049642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Demo</a:t>
            </a:r>
            <a:endParaRPr lang="en-US" dirty="0"/>
          </a:p>
        </p:txBody>
      </p:sp>
      <p:sp>
        <p:nvSpPr>
          <p:cNvPr id="3" name="Content Placeholder 2"/>
          <p:cNvSpPr>
            <a:spLocks noGrp="1"/>
          </p:cNvSpPr>
          <p:nvPr>
            <p:ph idx="1"/>
          </p:nvPr>
        </p:nvSpPr>
        <p:spPr>
          <a:xfrm>
            <a:off x="1421428" y="1564925"/>
            <a:ext cx="6457022" cy="4377541"/>
          </a:xfrm>
        </p:spPr>
        <p:txBody>
          <a:bodyPr/>
          <a:lstStyle/>
          <a:p>
            <a:pPr marL="0" indent="0">
              <a:buNone/>
            </a:pPr>
            <a:r>
              <a:rPr lang="en-US" dirty="0" smtClean="0">
                <a:hlinkClick r:id="rId2" tooltip="test"/>
              </a:rPr>
              <a:t>http://climate.earthkit.jpl.net</a:t>
            </a:r>
            <a:endParaRPr lang="en-US" dirty="0" smtClean="0"/>
          </a:p>
          <a:p>
            <a:pPr marL="457200" indent="-457200">
              <a:buFont typeface="+mj-lt"/>
              <a:buAutoNum type="arabicPeriod"/>
            </a:pPr>
            <a:r>
              <a:rPr lang="en-US" sz="2000" dirty="0" smtClean="0"/>
              <a:t>Login</a:t>
            </a:r>
          </a:p>
          <a:p>
            <a:pPr marL="457200" indent="-457200">
              <a:buFont typeface="+mj-lt"/>
              <a:buAutoNum type="arabicPeriod"/>
            </a:pPr>
            <a:r>
              <a:rPr lang="en-US" sz="2000" dirty="0" smtClean="0"/>
              <a:t>Welcome screen with cloud launcher</a:t>
            </a:r>
          </a:p>
          <a:p>
            <a:pPr marL="457200" indent="-457200">
              <a:buFont typeface="+mj-lt"/>
              <a:buAutoNum type="arabicPeriod"/>
            </a:pPr>
            <a:r>
              <a:rPr lang="en-US" sz="2000" dirty="0" smtClean="0"/>
              <a:t>Launching: provisioning stage</a:t>
            </a:r>
          </a:p>
          <a:p>
            <a:pPr marL="457200" indent="-457200">
              <a:buFont typeface="+mj-lt"/>
              <a:buAutoNum type="arabicPeriod"/>
            </a:pPr>
            <a:r>
              <a:rPr lang="en-US" sz="2000" dirty="0" smtClean="0"/>
              <a:t>Launching: booting stage</a:t>
            </a:r>
          </a:p>
          <a:p>
            <a:pPr marL="457200" indent="-457200">
              <a:buFont typeface="+mj-lt"/>
              <a:buAutoNum type="arabicPeriod"/>
            </a:pPr>
            <a:r>
              <a:rPr lang="en-US" sz="2000" dirty="0" smtClean="0"/>
              <a:t>Cloud computing ready to start</a:t>
            </a:r>
          </a:p>
          <a:p>
            <a:pPr marL="457200" indent="-457200">
              <a:buFont typeface="+mj-lt"/>
              <a:buAutoNum type="arabicPeriod"/>
            </a:pPr>
            <a:r>
              <a:rPr lang="en-US" sz="2000" dirty="0" smtClean="0"/>
              <a:t>Landing page for climate summer school tool</a:t>
            </a:r>
          </a:p>
          <a:p>
            <a:pPr marL="457200" indent="-457200">
              <a:buFont typeface="+mj-lt"/>
              <a:buAutoNum type="arabicPeriod"/>
            </a:pPr>
            <a:r>
              <a:rPr lang="en-US" sz="2000" dirty="0" smtClean="0"/>
              <a:t>Select analysis web service</a:t>
            </a:r>
          </a:p>
          <a:p>
            <a:pPr marL="457200" indent="-457200">
              <a:buFont typeface="+mj-lt"/>
              <a:buAutoNum type="arabicPeriod"/>
            </a:pPr>
            <a:r>
              <a:rPr lang="en-US" sz="2000" dirty="0" smtClean="0"/>
              <a:t>Select parameters for the analysis</a:t>
            </a:r>
          </a:p>
          <a:p>
            <a:pPr marL="457200" indent="-457200">
              <a:buFont typeface="+mj-lt"/>
              <a:buAutoNum type="arabicPeriod"/>
            </a:pPr>
            <a:r>
              <a:rPr lang="en-US" sz="2000" dirty="0" smtClean="0"/>
              <a:t>View analysis result</a:t>
            </a:r>
          </a:p>
          <a:p>
            <a:pPr marL="457200" indent="-457200">
              <a:buFont typeface="+mj-lt"/>
              <a:buAutoNum type="arabicPeriod"/>
            </a:pPr>
            <a:r>
              <a:rPr lang="en-US" sz="2000" dirty="0" smtClean="0"/>
              <a:t>Cloud computing shutting down</a:t>
            </a:r>
          </a:p>
          <a:p>
            <a:pPr marL="457200" indent="-457200">
              <a:buFont typeface="+mj-lt"/>
              <a:buAutoNum type="arabicPeriod"/>
            </a:pPr>
            <a:endParaRPr lang="en-US" sz="2000" dirty="0" smtClean="0"/>
          </a:p>
          <a:p>
            <a:endParaRPr lang="en-US" sz="2000" dirty="0" smtClean="0"/>
          </a:p>
          <a:p>
            <a:endParaRPr lang="en-US" sz="20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29</a:t>
            </a:fld>
            <a:endParaRPr lang="en-US"/>
          </a:p>
        </p:txBody>
      </p:sp>
    </p:spTree>
    <p:extLst>
      <p:ext uri="{BB962C8B-B14F-4D97-AF65-F5344CB8AC3E}">
        <p14:creationId xmlns:p14="http://schemas.microsoft.com/office/powerpoint/2010/main" val="124057390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from 2014-01-31 09:21: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6685"/>
            <a:ext cx="9144000" cy="6551315"/>
          </a:xfrm>
          <a:prstGeom prst="rect">
            <a:avLst/>
          </a:prstGeom>
        </p:spPr>
      </p:pic>
      <p:sp>
        <p:nvSpPr>
          <p:cNvPr id="5" name="Title 1"/>
          <p:cNvSpPr txBox="1">
            <a:spLocks/>
          </p:cNvSpPr>
          <p:nvPr/>
        </p:nvSpPr>
        <p:spPr>
          <a:xfrm>
            <a:off x="457200" y="58674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dirty="0" smtClean="0"/>
              <a:t>Login</a:t>
            </a:r>
            <a:endParaRPr lang="en-US" dirty="0"/>
          </a:p>
        </p:txBody>
      </p:sp>
    </p:spTree>
    <p:extLst>
      <p:ext uri="{BB962C8B-B14F-4D97-AF65-F5344CB8AC3E}">
        <p14:creationId xmlns:p14="http://schemas.microsoft.com/office/powerpoint/2010/main" val="1958751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from 2014-01-31 09:2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6685"/>
            <a:ext cx="9144000" cy="6551315"/>
          </a:xfrm>
          <a:prstGeom prst="rect">
            <a:avLst/>
          </a:prstGeom>
        </p:spPr>
      </p:pic>
      <p:sp>
        <p:nvSpPr>
          <p:cNvPr id="5" name="Title 1"/>
          <p:cNvSpPr txBox="1">
            <a:spLocks/>
          </p:cNvSpPr>
          <p:nvPr/>
        </p:nvSpPr>
        <p:spPr>
          <a:xfrm>
            <a:off x="457200" y="58674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dirty="0" smtClean="0"/>
              <a:t>Welcome screen with cloud launcher</a:t>
            </a:r>
            <a:endParaRPr lang="en-US" dirty="0"/>
          </a:p>
        </p:txBody>
      </p:sp>
    </p:spTree>
    <p:extLst>
      <p:ext uri="{BB962C8B-B14F-4D97-AF65-F5344CB8AC3E}">
        <p14:creationId xmlns:p14="http://schemas.microsoft.com/office/powerpoint/2010/main" val="2000691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from 2014-01-31 09:22: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6685"/>
            <a:ext cx="9144000" cy="6551315"/>
          </a:xfrm>
          <a:prstGeom prst="rect">
            <a:avLst/>
          </a:prstGeom>
        </p:spPr>
      </p:pic>
      <p:sp>
        <p:nvSpPr>
          <p:cNvPr id="4" name="Title 1"/>
          <p:cNvSpPr txBox="1">
            <a:spLocks/>
          </p:cNvSpPr>
          <p:nvPr/>
        </p:nvSpPr>
        <p:spPr>
          <a:xfrm>
            <a:off x="457200" y="58674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dirty="0" smtClean="0"/>
              <a:t>Launching: provisioning stage</a:t>
            </a:r>
            <a:endParaRPr lang="en-US" dirty="0"/>
          </a:p>
        </p:txBody>
      </p:sp>
    </p:spTree>
    <p:extLst>
      <p:ext uri="{BB962C8B-B14F-4D97-AF65-F5344CB8AC3E}">
        <p14:creationId xmlns:p14="http://schemas.microsoft.com/office/powerpoint/2010/main" val="2626352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from 2014-01-31 09:23: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6685"/>
            <a:ext cx="9144000" cy="6551315"/>
          </a:xfrm>
          <a:prstGeom prst="rect">
            <a:avLst/>
          </a:prstGeom>
        </p:spPr>
      </p:pic>
      <p:sp>
        <p:nvSpPr>
          <p:cNvPr id="4" name="Title 1"/>
          <p:cNvSpPr txBox="1">
            <a:spLocks/>
          </p:cNvSpPr>
          <p:nvPr/>
        </p:nvSpPr>
        <p:spPr>
          <a:xfrm>
            <a:off x="457200" y="58674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dirty="0" smtClean="0"/>
              <a:t>Launching: booting stage</a:t>
            </a:r>
            <a:endParaRPr lang="en-US" dirty="0"/>
          </a:p>
        </p:txBody>
      </p:sp>
    </p:spTree>
    <p:extLst>
      <p:ext uri="{BB962C8B-B14F-4D97-AF65-F5344CB8AC3E}">
        <p14:creationId xmlns:p14="http://schemas.microsoft.com/office/powerpoint/2010/main" val="2716645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from 2014-01-31 09:28: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6685"/>
            <a:ext cx="9144000" cy="6551315"/>
          </a:xfrm>
          <a:prstGeom prst="rect">
            <a:avLst/>
          </a:prstGeom>
        </p:spPr>
      </p:pic>
      <p:sp>
        <p:nvSpPr>
          <p:cNvPr id="4" name="Title 1"/>
          <p:cNvSpPr txBox="1">
            <a:spLocks/>
          </p:cNvSpPr>
          <p:nvPr/>
        </p:nvSpPr>
        <p:spPr>
          <a:xfrm>
            <a:off x="457200" y="586740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dirty="0" smtClean="0"/>
              <a:t>Cloud computer ready to start</a:t>
            </a:r>
            <a:endParaRPr lang="en-US" dirty="0"/>
          </a:p>
        </p:txBody>
      </p:sp>
    </p:spTree>
    <p:extLst>
      <p:ext uri="{BB962C8B-B14F-4D97-AF65-F5344CB8AC3E}">
        <p14:creationId xmlns:p14="http://schemas.microsoft.com/office/powerpoint/2010/main" val="944376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from 2014-01-31 09:3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6685"/>
            <a:ext cx="9144000" cy="6551315"/>
          </a:xfrm>
          <a:prstGeom prst="rect">
            <a:avLst/>
          </a:prstGeom>
        </p:spPr>
      </p:pic>
      <p:sp>
        <p:nvSpPr>
          <p:cNvPr id="4" name="Title 1"/>
          <p:cNvSpPr txBox="1">
            <a:spLocks/>
          </p:cNvSpPr>
          <p:nvPr/>
        </p:nvSpPr>
        <p:spPr>
          <a:xfrm>
            <a:off x="457200" y="5828916"/>
            <a:ext cx="8229600" cy="990600"/>
          </a:xfrm>
          <a:prstGeom prst="rect">
            <a:avLst/>
          </a:prstGeom>
          <a:solidFill>
            <a:schemeClr val="bg1"/>
          </a:solidFill>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dirty="0" smtClean="0"/>
              <a:t>Landing page for climate workshop</a:t>
            </a:r>
            <a:endParaRPr lang="en-US" dirty="0"/>
          </a:p>
        </p:txBody>
      </p:sp>
    </p:spTree>
    <p:extLst>
      <p:ext uri="{BB962C8B-B14F-4D97-AF65-F5344CB8AC3E}">
        <p14:creationId xmlns:p14="http://schemas.microsoft.com/office/powerpoint/2010/main" val="2200351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from 2014-01-31 09:30: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6685"/>
            <a:ext cx="9144000" cy="6551315"/>
          </a:xfrm>
          <a:prstGeom prst="rect">
            <a:avLst/>
          </a:prstGeom>
        </p:spPr>
      </p:pic>
      <p:sp>
        <p:nvSpPr>
          <p:cNvPr id="5" name="Title 1"/>
          <p:cNvSpPr txBox="1">
            <a:spLocks/>
          </p:cNvSpPr>
          <p:nvPr/>
        </p:nvSpPr>
        <p:spPr>
          <a:xfrm>
            <a:off x="457200" y="5828916"/>
            <a:ext cx="8229600" cy="990600"/>
          </a:xfrm>
          <a:prstGeom prst="rect">
            <a:avLst/>
          </a:prstGeom>
          <a:solidFill>
            <a:schemeClr val="bg1"/>
          </a:solidFill>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dirty="0" smtClean="0"/>
              <a:t>Analysis menu</a:t>
            </a:r>
            <a:endParaRPr lang="en-US" dirty="0"/>
          </a:p>
        </p:txBody>
      </p:sp>
    </p:spTree>
    <p:extLst>
      <p:ext uri="{BB962C8B-B14F-4D97-AF65-F5344CB8AC3E}">
        <p14:creationId xmlns:p14="http://schemas.microsoft.com/office/powerpoint/2010/main" val="97423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from 2014-01-31 09:34: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3950"/>
            <a:ext cx="9144000" cy="6551315"/>
          </a:xfrm>
          <a:prstGeom prst="rect">
            <a:avLst/>
          </a:prstGeom>
        </p:spPr>
      </p:pic>
      <p:sp>
        <p:nvSpPr>
          <p:cNvPr id="4" name="Title 1"/>
          <p:cNvSpPr txBox="1">
            <a:spLocks/>
          </p:cNvSpPr>
          <p:nvPr/>
        </p:nvSpPr>
        <p:spPr>
          <a:xfrm>
            <a:off x="457200" y="5828916"/>
            <a:ext cx="8229600" cy="990600"/>
          </a:xfrm>
          <a:prstGeom prst="rect">
            <a:avLst/>
          </a:prstGeom>
          <a:solidFill>
            <a:schemeClr val="bg1"/>
          </a:solidFill>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dirty="0" smtClean="0"/>
              <a:t>Parameter page</a:t>
            </a:r>
            <a:endParaRPr lang="en-US" dirty="0"/>
          </a:p>
        </p:txBody>
      </p:sp>
    </p:spTree>
    <p:extLst>
      <p:ext uri="{BB962C8B-B14F-4D97-AF65-F5344CB8AC3E}">
        <p14:creationId xmlns:p14="http://schemas.microsoft.com/office/powerpoint/2010/main" val="184081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from 2014-01-31 09:34: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6685"/>
            <a:ext cx="9144000" cy="6551315"/>
          </a:xfrm>
          <a:prstGeom prst="rect">
            <a:avLst/>
          </a:prstGeom>
        </p:spPr>
      </p:pic>
      <p:sp>
        <p:nvSpPr>
          <p:cNvPr id="4" name="Title 1"/>
          <p:cNvSpPr txBox="1">
            <a:spLocks/>
          </p:cNvSpPr>
          <p:nvPr/>
        </p:nvSpPr>
        <p:spPr>
          <a:xfrm>
            <a:off x="457200" y="5828916"/>
            <a:ext cx="8229600" cy="990600"/>
          </a:xfrm>
          <a:prstGeom prst="rect">
            <a:avLst/>
          </a:prstGeom>
          <a:solidFill>
            <a:schemeClr val="bg1"/>
          </a:solidFill>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dirty="0" smtClean="0"/>
              <a:t>Analysis visualization</a:t>
            </a:r>
            <a:endParaRPr lang="en-US" dirty="0"/>
          </a:p>
        </p:txBody>
      </p:sp>
    </p:spTree>
    <p:extLst>
      <p:ext uri="{BB962C8B-B14F-4D97-AF65-F5344CB8AC3E}">
        <p14:creationId xmlns:p14="http://schemas.microsoft.com/office/powerpoint/2010/main" val="1836088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Status Summary</a:t>
            </a:r>
            <a:endParaRPr lang="en-US" dirty="0"/>
          </a:p>
        </p:txBody>
      </p:sp>
      <p:sp>
        <p:nvSpPr>
          <p:cNvPr id="3" name="Content Placeholder 2"/>
          <p:cNvSpPr>
            <a:spLocks noGrp="1"/>
          </p:cNvSpPr>
          <p:nvPr>
            <p:ph idx="1"/>
          </p:nvPr>
        </p:nvSpPr>
        <p:spPr>
          <a:xfrm>
            <a:off x="457200" y="1519664"/>
            <a:ext cx="8229600" cy="5115312"/>
          </a:xfrm>
        </p:spPr>
        <p:txBody>
          <a:bodyPr/>
          <a:lstStyle/>
          <a:p>
            <a:r>
              <a:rPr lang="en-US" sz="1600" dirty="0">
                <a:solidFill>
                  <a:srgbClr val="000000"/>
                </a:solidFill>
                <a:latin typeface="Comic Sans MS" charset="0"/>
              </a:rPr>
              <a:t>Purchased a project dedicated machine consisting of </a:t>
            </a:r>
            <a:r>
              <a:rPr lang="en-US" sz="1600" dirty="0" smtClean="0">
                <a:solidFill>
                  <a:srgbClr val="000000"/>
                </a:solidFill>
                <a:latin typeface="Comic Sans MS" charset="0"/>
              </a:rPr>
              <a:t>four </a:t>
            </a:r>
            <a:r>
              <a:rPr lang="en-US" sz="1600" dirty="0">
                <a:solidFill>
                  <a:srgbClr val="000000"/>
                </a:solidFill>
                <a:latin typeface="Comic Sans MS" charset="0"/>
              </a:rPr>
              <a:t>computing servers and one 100-TB </a:t>
            </a:r>
            <a:r>
              <a:rPr lang="en-US" sz="1600" dirty="0" smtClean="0">
                <a:solidFill>
                  <a:srgbClr val="000000"/>
                </a:solidFill>
                <a:latin typeface="Comic Sans MS" charset="0"/>
              </a:rPr>
              <a:t>RAID storage.</a:t>
            </a:r>
            <a:endParaRPr lang="en-US" sz="1600" dirty="0">
              <a:solidFill>
                <a:srgbClr val="000000"/>
              </a:solidFill>
              <a:latin typeface="Comic Sans MS" charset="0"/>
            </a:endParaRPr>
          </a:p>
          <a:p>
            <a:r>
              <a:rPr lang="en-US" sz="1600" dirty="0" smtClean="0"/>
              <a:t>Developed 10 data analysis tools: 2D/3D averaging and plotting tools, 2 variable correlation, 2 data source difference, 2 variable conditional sampling, 2 dataset collocation in space and time. </a:t>
            </a:r>
          </a:p>
          <a:p>
            <a:r>
              <a:rPr lang="en-US" sz="1600" dirty="0" smtClean="0">
                <a:solidFill>
                  <a:srgbClr val="000000"/>
                </a:solidFill>
                <a:latin typeface="Comic Sans MS" charset="0"/>
              </a:rPr>
              <a:t>Developed a Python-driven system with the </a:t>
            </a:r>
            <a:r>
              <a:rPr lang="en-US" sz="1600" dirty="0">
                <a:solidFill>
                  <a:srgbClr val="000000"/>
                </a:solidFill>
                <a:latin typeface="Comic Sans MS" charset="0"/>
              </a:rPr>
              <a:t>data analysis </a:t>
            </a:r>
            <a:r>
              <a:rPr lang="en-US" sz="1600" dirty="0" smtClean="0">
                <a:solidFill>
                  <a:srgbClr val="000000"/>
                </a:solidFill>
                <a:latin typeface="Comic Sans MS" charset="0"/>
              </a:rPr>
              <a:t>tools in order to provide uniform interface between the computational code and web services. </a:t>
            </a:r>
          </a:p>
          <a:p>
            <a:r>
              <a:rPr lang="en-US" sz="1600" dirty="0" smtClean="0">
                <a:solidFill>
                  <a:srgbClr val="000000"/>
                </a:solidFill>
                <a:latin typeface="Comic Sans MS" charset="0"/>
              </a:rPr>
              <a:t>Built web services with the Python-driven web service technologies using Flask, </a:t>
            </a:r>
            <a:r>
              <a:rPr lang="en-US" sz="1600" dirty="0" err="1" smtClean="0">
                <a:solidFill>
                  <a:srgbClr val="000000"/>
                </a:solidFill>
                <a:latin typeface="Comic Sans MS" charset="0"/>
              </a:rPr>
              <a:t>Gunicorn</a:t>
            </a:r>
            <a:r>
              <a:rPr lang="en-US" sz="1600" dirty="0">
                <a:solidFill>
                  <a:srgbClr val="000000"/>
                </a:solidFill>
                <a:latin typeface="Comic Sans MS" charset="0"/>
              </a:rPr>
              <a:t> </a:t>
            </a:r>
            <a:r>
              <a:rPr lang="en-US" sz="1600" dirty="0" smtClean="0">
                <a:solidFill>
                  <a:srgbClr val="000000"/>
                </a:solidFill>
                <a:latin typeface="Comic Sans MS" charset="0"/>
              </a:rPr>
              <a:t>and Tornado. </a:t>
            </a:r>
          </a:p>
          <a:p>
            <a:r>
              <a:rPr lang="en-US" sz="1600" dirty="0" smtClean="0">
                <a:solidFill>
                  <a:srgbClr val="000000"/>
                </a:solidFill>
                <a:latin typeface="Comic Sans MS" charset="0"/>
              </a:rPr>
              <a:t>Designed and implemented web browser interface for the web services using JavaScript.</a:t>
            </a:r>
          </a:p>
          <a:p>
            <a:r>
              <a:rPr lang="en-US" sz="1600" dirty="0" smtClean="0">
                <a:solidFill>
                  <a:srgbClr val="000000"/>
                </a:solidFill>
                <a:latin typeface="Comic Sans MS" charset="0"/>
              </a:rPr>
              <a:t>Virtualized web servers for flexible service development and deployment.</a:t>
            </a:r>
          </a:p>
          <a:p>
            <a:r>
              <a:rPr lang="en-US" sz="1600" dirty="0">
                <a:solidFill>
                  <a:srgbClr val="000000"/>
                </a:solidFill>
                <a:latin typeface="Comic Sans MS" charset="0"/>
              </a:rPr>
              <a:t>Developed two new web-</a:t>
            </a:r>
            <a:r>
              <a:rPr lang="en-US" sz="1600" dirty="0" smtClean="0">
                <a:solidFill>
                  <a:srgbClr val="000000"/>
                </a:solidFill>
                <a:latin typeface="Comic Sans MS" charset="0"/>
              </a:rPr>
              <a:t>services since the last report: </a:t>
            </a:r>
            <a:r>
              <a:rPr lang="en-US" sz="1600" dirty="0">
                <a:solidFill>
                  <a:srgbClr val="000000"/>
                </a:solidFill>
                <a:latin typeface="Comic Sans MS" charset="0"/>
              </a:rPr>
              <a:t>conditional sampling, co-location. </a:t>
            </a:r>
            <a:r>
              <a:rPr lang="en-US" sz="1600" dirty="0" smtClean="0">
                <a:solidFill>
                  <a:srgbClr val="000000"/>
                </a:solidFill>
                <a:latin typeface="Comic Sans MS" charset="0"/>
              </a:rPr>
              <a:t> </a:t>
            </a:r>
          </a:p>
          <a:p>
            <a:r>
              <a:rPr lang="en-US" sz="1600" dirty="0" smtClean="0">
                <a:solidFill>
                  <a:srgbClr val="000000"/>
                </a:solidFill>
                <a:latin typeface="Comic Sans MS" charset="0"/>
              </a:rPr>
              <a:t>Ten web services are available for climate model/satellite data analyses. </a:t>
            </a:r>
          </a:p>
          <a:p>
            <a:r>
              <a:rPr lang="en-US" sz="1600" dirty="0" smtClean="0">
                <a:solidFill>
                  <a:srgbClr val="000000"/>
                </a:solidFill>
                <a:latin typeface="Comic Sans MS" charset="0"/>
              </a:rPr>
              <a:t>Integrated the web-service system into commercial cloud environment: Amazon. </a:t>
            </a:r>
          </a:p>
          <a:p>
            <a:r>
              <a:rPr lang="en-US" sz="1600" dirty="0" smtClean="0">
                <a:solidFill>
                  <a:srgbClr val="000000"/>
                </a:solidFill>
                <a:latin typeface="Comic Sans MS" charset="0"/>
              </a:rPr>
              <a:t>Improved existing web services to provide users with more customization capabilities : display options and data downloading. </a:t>
            </a:r>
            <a:endParaRPr lang="en-US" sz="1600" dirty="0">
              <a:solidFill>
                <a:srgbClr val="000000"/>
              </a:solidFill>
              <a:latin typeface="Comic Sans MS" charset="0"/>
            </a:endParaRPr>
          </a:p>
          <a:p>
            <a:pPr marL="0" indent="0">
              <a:buNone/>
            </a:pPr>
            <a:endParaRPr lang="en-US" sz="1600" dirty="0">
              <a:solidFill>
                <a:srgbClr val="000000"/>
              </a:solidFill>
              <a:latin typeface="Comic Sans MS" charset="0"/>
            </a:endParaRPr>
          </a:p>
          <a:p>
            <a:pPr marL="0" indent="0">
              <a:buNone/>
            </a:pPr>
            <a:r>
              <a:rPr lang="en-US" sz="1600" dirty="0" smtClean="0">
                <a:solidFill>
                  <a:srgbClr val="000000"/>
                </a:solidFill>
                <a:latin typeface="Comic Sans MS" charset="0"/>
              </a:rPr>
              <a:t>  </a:t>
            </a:r>
            <a:endParaRPr lang="en-US" sz="2000" dirty="0"/>
          </a:p>
          <a:p>
            <a:endParaRPr lang="en-US" sz="20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3</a:t>
            </a:fld>
            <a:endParaRPr lang="en-US"/>
          </a:p>
        </p:txBody>
      </p:sp>
    </p:spTree>
    <p:extLst>
      <p:ext uri="{BB962C8B-B14F-4D97-AF65-F5344CB8AC3E}">
        <p14:creationId xmlns:p14="http://schemas.microsoft.com/office/powerpoint/2010/main" val="86829340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from 2014-01-31 09:35: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6685"/>
            <a:ext cx="9144000" cy="6551315"/>
          </a:xfrm>
          <a:prstGeom prst="rect">
            <a:avLst/>
          </a:prstGeom>
        </p:spPr>
      </p:pic>
      <p:sp>
        <p:nvSpPr>
          <p:cNvPr id="4" name="Title 1"/>
          <p:cNvSpPr txBox="1">
            <a:spLocks/>
          </p:cNvSpPr>
          <p:nvPr/>
        </p:nvSpPr>
        <p:spPr>
          <a:xfrm>
            <a:off x="457200" y="5828916"/>
            <a:ext cx="8229600" cy="990600"/>
          </a:xfrm>
          <a:prstGeom prst="rect">
            <a:avLst/>
          </a:prstGeom>
          <a:solidFill>
            <a:schemeClr val="bg1"/>
          </a:solidFill>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dirty="0" smtClean="0"/>
              <a:t>Cloud computer shutting down</a:t>
            </a:r>
            <a:endParaRPr lang="en-US" dirty="0"/>
          </a:p>
        </p:txBody>
      </p:sp>
    </p:spTree>
    <p:extLst>
      <p:ext uri="{BB962C8B-B14F-4D97-AF65-F5344CB8AC3E}">
        <p14:creationId xmlns:p14="http://schemas.microsoft.com/office/powerpoint/2010/main" val="2923141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Planned Technical Work</a:t>
            </a:r>
            <a:endParaRPr lang="en-US" dirty="0"/>
          </a:p>
        </p:txBody>
      </p:sp>
      <p:sp>
        <p:nvSpPr>
          <p:cNvPr id="5" name="Content Placeholder 4"/>
          <p:cNvSpPr>
            <a:spLocks noGrp="1"/>
          </p:cNvSpPr>
          <p:nvPr>
            <p:ph idx="1"/>
          </p:nvPr>
        </p:nvSpPr>
        <p:spPr/>
        <p:txBody>
          <a:bodyPr/>
          <a:lstStyle/>
          <a:p>
            <a:r>
              <a:rPr lang="en-US" sz="2000" dirty="0" smtClean="0"/>
              <a:t>Improve the functionality and dataset support of co-location web service.</a:t>
            </a:r>
          </a:p>
          <a:p>
            <a:r>
              <a:rPr lang="en-US" sz="2000" dirty="0" smtClean="0"/>
              <a:t>Develop a </a:t>
            </a:r>
            <a:r>
              <a:rPr lang="en-US" sz="2000" dirty="0" err="1" smtClean="0"/>
              <a:t>regridding</a:t>
            </a:r>
            <a:r>
              <a:rPr lang="en-US" sz="2000" dirty="0" smtClean="0"/>
              <a:t> web service. </a:t>
            </a:r>
          </a:p>
          <a:p>
            <a:r>
              <a:rPr lang="en-US" sz="2000" dirty="0" smtClean="0"/>
              <a:t>Apply Parallel Python where appropriate.</a:t>
            </a:r>
          </a:p>
          <a:p>
            <a:r>
              <a:rPr lang="en-US" sz="2000" dirty="0" smtClean="0"/>
              <a:t>Integrate the web-service system for multi-step analyses (e.g. </a:t>
            </a:r>
            <a:r>
              <a:rPr lang="en-US" sz="2000" dirty="0" err="1" smtClean="0"/>
              <a:t>regridding</a:t>
            </a:r>
            <a:r>
              <a:rPr lang="en-US" sz="2000" dirty="0" smtClean="0"/>
              <a:t> and conditional sampling, co-location and averaging).</a:t>
            </a:r>
          </a:p>
          <a:p>
            <a:r>
              <a:rPr lang="en-US" sz="2000" dirty="0" smtClean="0"/>
              <a:t>Deploy the latest version of the web-service system and dataset into Amazon EC2 image. </a:t>
            </a:r>
          </a:p>
          <a:p>
            <a:pPr marL="0" indent="0">
              <a:buNone/>
            </a:pPr>
            <a:endParaRPr lang="en-US" sz="2000" dirty="0"/>
          </a:p>
        </p:txBody>
      </p:sp>
      <p:sp>
        <p:nvSpPr>
          <p:cNvPr id="3" name="Slide Number Placeholder 2"/>
          <p:cNvSpPr>
            <a:spLocks noGrp="1"/>
          </p:cNvSpPr>
          <p:nvPr>
            <p:ph type="sldNum" sz="quarter" idx="12"/>
          </p:nvPr>
        </p:nvSpPr>
        <p:spPr/>
        <p:txBody>
          <a:bodyPr/>
          <a:lstStyle/>
          <a:p>
            <a:pPr>
              <a:defRPr/>
            </a:pPr>
            <a:fld id="{122DD376-A923-A649-AD4F-9A663DAA151F}" type="slidenum">
              <a:rPr lang="en-US" smtClean="0"/>
              <a:pPr>
                <a:defRPr/>
              </a:pPr>
              <a:t>40</a:t>
            </a:fld>
            <a:endParaRPr lang="en-US"/>
          </a:p>
        </p:txBody>
      </p:sp>
    </p:spTree>
    <p:extLst>
      <p:ext uri="{BB962C8B-B14F-4D97-AF65-F5344CB8AC3E}">
        <p14:creationId xmlns:p14="http://schemas.microsoft.com/office/powerpoint/2010/main" val="2182046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chemeClr val="bg1">
                    <a:lumMod val="50000"/>
                  </a:schemeClr>
                </a:solidFill>
              </a:rPr>
              <a:t>Technical Status</a:t>
            </a:r>
          </a:p>
          <a:p>
            <a:r>
              <a:rPr lang="en-US" b="1" dirty="0" smtClean="0">
                <a:solidFill>
                  <a:srgbClr val="0000FF"/>
                </a:solidFill>
              </a:rPr>
              <a:t>Programmatic Status</a:t>
            </a:r>
          </a:p>
          <a:p>
            <a:r>
              <a:rPr lang="en-US" dirty="0" smtClean="0">
                <a:solidFill>
                  <a:schemeClr val="bg1">
                    <a:lumMod val="50000"/>
                  </a:schemeClr>
                </a:solidFill>
              </a:rPr>
              <a:t>Educational and Outreach Status</a:t>
            </a: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41</a:t>
            </a:fld>
            <a:endParaRPr lang="en-US"/>
          </a:p>
        </p:txBody>
      </p:sp>
    </p:spTree>
    <p:extLst>
      <p:ext uri="{BB962C8B-B14F-4D97-AF65-F5344CB8AC3E}">
        <p14:creationId xmlns:p14="http://schemas.microsoft.com/office/powerpoint/2010/main" val="366697072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Programmatic Status Summary</a:t>
            </a:r>
            <a:endParaRPr lang="en-US" sz="3600" dirty="0"/>
          </a:p>
        </p:txBody>
      </p:sp>
      <p:sp>
        <p:nvSpPr>
          <p:cNvPr id="3" name="Content Placeholder 2"/>
          <p:cNvSpPr>
            <a:spLocks noGrp="1"/>
          </p:cNvSpPr>
          <p:nvPr>
            <p:ph idx="1"/>
          </p:nvPr>
        </p:nvSpPr>
        <p:spPr/>
        <p:txBody>
          <a:bodyPr/>
          <a:lstStyle/>
          <a:p>
            <a:r>
              <a:rPr lang="en-US" sz="2000" dirty="0" smtClean="0"/>
              <a:t>This CMAC project started on October 1</a:t>
            </a:r>
            <a:r>
              <a:rPr lang="en-US" sz="2000" baseline="30000" dirty="0" smtClean="0"/>
              <a:t>st</a:t>
            </a:r>
            <a:r>
              <a:rPr lang="en-US" sz="2000" dirty="0" smtClean="0"/>
              <a:t>, 2012.</a:t>
            </a:r>
          </a:p>
          <a:p>
            <a:r>
              <a:rPr lang="en-US" sz="2000" dirty="0" smtClean="0"/>
              <a:t>This project has 9 tasks, 4 deliverables, and 3 milestones. </a:t>
            </a:r>
          </a:p>
          <a:p>
            <a:r>
              <a:rPr lang="en-US" sz="2000" dirty="0" smtClean="0"/>
              <a:t>The schedule/order of the tasks is adjusted to improve the development cycle and support the new educational opportunity.</a:t>
            </a:r>
          </a:p>
          <a:p>
            <a:r>
              <a:rPr lang="en-US" sz="2000" dirty="0" smtClean="0"/>
              <a:t>6 tasks are completed, 3 deliverables are completed, and 2 milestones are met. </a:t>
            </a:r>
          </a:p>
          <a:p>
            <a:r>
              <a:rPr lang="en-US" sz="2000" dirty="0"/>
              <a:t>This project total budget is $616K with $303K for year 1 and $313K for year 2</a:t>
            </a:r>
            <a:r>
              <a:rPr lang="en-US" sz="2000" dirty="0" smtClean="0"/>
              <a:t>.</a:t>
            </a:r>
          </a:p>
          <a:p>
            <a:r>
              <a:rPr lang="en-US" sz="2000" dirty="0" smtClean="0"/>
              <a:t>$165K (53% of year 2 budget) is spent as of April 3, 2014.</a:t>
            </a:r>
          </a:p>
          <a:p>
            <a:r>
              <a:rPr lang="en-US" sz="2000" dirty="0" smtClean="0"/>
              <a:t>The actual cost is on track with the planned budget. </a:t>
            </a:r>
          </a:p>
          <a:p>
            <a:pPr marL="0" indent="0">
              <a:buNone/>
            </a:pPr>
            <a:endParaRPr lang="en-US" sz="2000" dirty="0" smtClean="0"/>
          </a:p>
          <a:p>
            <a:pPr marL="0" indent="0">
              <a:buNone/>
            </a:pPr>
            <a:r>
              <a:rPr lang="en-US" sz="2000" dirty="0" smtClean="0"/>
              <a:t>   </a:t>
            </a: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42</a:t>
            </a:fld>
            <a:endParaRPr lang="en-US"/>
          </a:p>
        </p:txBody>
      </p:sp>
    </p:spTree>
    <p:extLst>
      <p:ext uri="{BB962C8B-B14F-4D97-AF65-F5344CB8AC3E}">
        <p14:creationId xmlns:p14="http://schemas.microsoft.com/office/powerpoint/2010/main" val="155568250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Status</a:t>
            </a:r>
            <a:endParaRPr lang="en-US" dirty="0"/>
          </a:p>
        </p:txBody>
      </p:sp>
      <p:sp>
        <p:nvSpPr>
          <p:cNvPr id="3" name="Content Placeholder 2"/>
          <p:cNvSpPr>
            <a:spLocks noGrp="1"/>
          </p:cNvSpPr>
          <p:nvPr>
            <p:ph idx="1"/>
          </p:nvPr>
        </p:nvSpPr>
        <p:spPr/>
        <p:txBody>
          <a:bodyPr/>
          <a:lstStyle/>
          <a:p>
            <a:r>
              <a:rPr lang="en-US" sz="2000" dirty="0" smtClean="0"/>
              <a:t>Completed:</a:t>
            </a:r>
          </a:p>
          <a:p>
            <a:pPr lvl="1"/>
            <a:r>
              <a:rPr lang="en-US" sz="1600" dirty="0" smtClean="0"/>
              <a:t>Developed a python-drive data processing system.</a:t>
            </a:r>
          </a:p>
          <a:p>
            <a:pPr lvl="1"/>
            <a:r>
              <a:rPr lang="en-US" sz="1600" dirty="0" smtClean="0"/>
              <a:t>Developed a web service for python driven data processing system. </a:t>
            </a:r>
          </a:p>
          <a:p>
            <a:pPr lvl="1"/>
            <a:r>
              <a:rPr lang="en-US" sz="1600" dirty="0" smtClean="0"/>
              <a:t>Developed a python-drive data analysis system.</a:t>
            </a:r>
          </a:p>
          <a:p>
            <a:pPr lvl="1"/>
            <a:r>
              <a:rPr lang="en-US" sz="1600" dirty="0" smtClean="0"/>
              <a:t>Developed a web service for python driven data analysis system.</a:t>
            </a:r>
          </a:p>
          <a:p>
            <a:pPr lvl="1"/>
            <a:r>
              <a:rPr lang="en-US" sz="1600" dirty="0" smtClean="0"/>
              <a:t>Demonstrated the scientific use of the data processing system.</a:t>
            </a:r>
          </a:p>
          <a:p>
            <a:pPr lvl="1"/>
            <a:r>
              <a:rPr lang="en-US" sz="1600" dirty="0" smtClean="0"/>
              <a:t>Demonstrated the scientific use of the data analysis system.  </a:t>
            </a:r>
          </a:p>
          <a:p>
            <a:pPr lvl="1"/>
            <a:r>
              <a:rPr lang="en-US" sz="1600" dirty="0" smtClean="0">
                <a:solidFill>
                  <a:srgbClr val="000000"/>
                </a:solidFill>
                <a:latin typeface="Comic Sans MS" charset="0"/>
                <a:cs typeface="Comic Sans MS" charset="0"/>
              </a:rPr>
              <a:t>Integrated </a:t>
            </a:r>
            <a:r>
              <a:rPr lang="en-US" sz="1600" dirty="0">
                <a:solidFill>
                  <a:srgbClr val="000000"/>
                </a:solidFill>
                <a:latin typeface="Comic Sans MS" charset="0"/>
                <a:cs typeface="Comic Sans MS" charset="0"/>
              </a:rPr>
              <a:t>the web-service system into the Amazon Cloud system. </a:t>
            </a:r>
            <a:endParaRPr lang="en-US" sz="1600" dirty="0" smtClean="0"/>
          </a:p>
          <a:p>
            <a:endParaRPr lang="en-US" sz="2000" dirty="0" smtClean="0"/>
          </a:p>
          <a:p>
            <a:r>
              <a:rPr lang="en-US" sz="2000" dirty="0" smtClean="0"/>
              <a:t>Planned:</a:t>
            </a:r>
          </a:p>
          <a:p>
            <a:pPr lvl="1"/>
            <a:r>
              <a:rPr lang="en-US" sz="1600" dirty="0" smtClean="0"/>
              <a:t>Demonstrate the educational use of the web-service system.</a:t>
            </a:r>
          </a:p>
          <a:p>
            <a:pPr lvl="1"/>
            <a:r>
              <a:rPr lang="en-US" sz="1600" dirty="0" smtClean="0"/>
              <a:t>Integrate the web-service system for multi-step analyses. </a:t>
            </a:r>
          </a:p>
          <a:p>
            <a:pPr lvl="1"/>
            <a:r>
              <a:rPr lang="en-US" sz="1600" dirty="0" smtClean="0"/>
              <a:t>Apply Parallel Python where appropriate (e.g. Co-location). </a:t>
            </a:r>
            <a:endParaRPr lang="en-US" sz="16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43</a:t>
            </a:fld>
            <a:endParaRPr lang="en-US"/>
          </a:p>
        </p:txBody>
      </p:sp>
    </p:spTree>
    <p:extLst>
      <p:ext uri="{BB962C8B-B14F-4D97-AF65-F5344CB8AC3E}">
        <p14:creationId xmlns:p14="http://schemas.microsoft.com/office/powerpoint/2010/main" val="635231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Deliverable/Milestone Status</a:t>
            </a:r>
            <a:endParaRPr lang="en-US" dirty="0"/>
          </a:p>
        </p:txBody>
      </p:sp>
      <p:sp>
        <p:nvSpPr>
          <p:cNvPr id="3" name="Content Placeholder 2"/>
          <p:cNvSpPr>
            <a:spLocks noGrp="1"/>
          </p:cNvSpPr>
          <p:nvPr>
            <p:ph idx="1"/>
          </p:nvPr>
        </p:nvSpPr>
        <p:spPr/>
        <p:txBody>
          <a:bodyPr/>
          <a:lstStyle/>
          <a:p>
            <a:r>
              <a:rPr lang="en-US" sz="2000" dirty="0" smtClean="0"/>
              <a:t>Completed:</a:t>
            </a:r>
          </a:p>
          <a:p>
            <a:pPr lvl="1"/>
            <a:r>
              <a:rPr lang="en-US" sz="1600" dirty="0" smtClean="0"/>
              <a:t>Delivered an Interim Project Report in Year 1 (D1).</a:t>
            </a:r>
          </a:p>
          <a:p>
            <a:pPr lvl="1"/>
            <a:r>
              <a:rPr lang="en-US" sz="1600" dirty="0" smtClean="0"/>
              <a:t>Delivered an Annual Project Report in Year 1 (D2).</a:t>
            </a:r>
          </a:p>
          <a:p>
            <a:pPr lvl="1"/>
            <a:r>
              <a:rPr lang="en-US" sz="1600" dirty="0" smtClean="0"/>
              <a:t>Delivered an Interim Project Report in Year 2 (D3).</a:t>
            </a:r>
          </a:p>
          <a:p>
            <a:pPr lvl="1"/>
            <a:r>
              <a:rPr lang="en-US" sz="1600" dirty="0" smtClean="0"/>
              <a:t>Implemented the data processing system (MS 1).</a:t>
            </a:r>
          </a:p>
          <a:p>
            <a:pPr lvl="1"/>
            <a:r>
              <a:rPr lang="en-US" sz="1600" dirty="0" smtClean="0"/>
              <a:t>Implemented the data analysis system (MS 2). </a:t>
            </a:r>
          </a:p>
          <a:p>
            <a:endParaRPr lang="en-US" sz="2000" dirty="0" smtClean="0"/>
          </a:p>
          <a:p>
            <a:r>
              <a:rPr lang="en-US" sz="2000" dirty="0" smtClean="0"/>
              <a:t>Planned:</a:t>
            </a:r>
          </a:p>
          <a:p>
            <a:pPr lvl="1"/>
            <a:r>
              <a:rPr lang="en-US" sz="1600" dirty="0" smtClean="0"/>
              <a:t>Deliver a Final Project Report (D4). </a:t>
            </a:r>
          </a:p>
          <a:p>
            <a:pPr lvl="1"/>
            <a:r>
              <a:rPr lang="en-US" sz="1600" dirty="0" smtClean="0"/>
              <a:t>Implement integrated data processing/analysis system (MS 3). </a:t>
            </a: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44</a:t>
            </a:fld>
            <a:endParaRPr lang="en-US"/>
          </a:p>
        </p:txBody>
      </p:sp>
    </p:spTree>
    <p:extLst>
      <p:ext uri="{BB962C8B-B14F-4D97-AF65-F5344CB8AC3E}">
        <p14:creationId xmlns:p14="http://schemas.microsoft.com/office/powerpoint/2010/main" val="1787204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520"/>
            <a:ext cx="8229600" cy="1143000"/>
          </a:xfrm>
        </p:spPr>
        <p:txBody>
          <a:bodyPr/>
          <a:lstStyle/>
          <a:p>
            <a:r>
              <a:rPr lang="en-US" sz="3600" dirty="0" smtClean="0"/>
              <a:t>Project Cost Status</a:t>
            </a:r>
            <a:endParaRPr lang="en-US" sz="3600" dirty="0"/>
          </a:p>
        </p:txBody>
      </p:sp>
      <p:sp>
        <p:nvSpPr>
          <p:cNvPr id="5" name="TextBox 4"/>
          <p:cNvSpPr txBox="1"/>
          <p:nvPr/>
        </p:nvSpPr>
        <p:spPr>
          <a:xfrm>
            <a:off x="457200" y="1154058"/>
            <a:ext cx="8183658" cy="830997"/>
          </a:xfrm>
          <a:prstGeom prst="rect">
            <a:avLst/>
          </a:prstGeom>
          <a:noFill/>
        </p:spPr>
        <p:txBody>
          <a:bodyPr wrap="square" rtlCol="0">
            <a:spAutoFit/>
          </a:bodyPr>
          <a:lstStyle/>
          <a:p>
            <a:pPr marL="285750" indent="-285750">
              <a:buFont typeface="Arial"/>
              <a:buChar char="•"/>
            </a:pPr>
            <a:r>
              <a:rPr lang="en-US" sz="1600" dirty="0" smtClean="0">
                <a:latin typeface="Comic Sans MS"/>
                <a:cs typeface="Comic Sans MS"/>
              </a:rPr>
              <a:t>Total project budget for Year 2 is $313K.</a:t>
            </a:r>
          </a:p>
          <a:p>
            <a:pPr marL="285750" indent="-285750">
              <a:buFont typeface="Arial"/>
              <a:buChar char="•"/>
            </a:pPr>
            <a:r>
              <a:rPr lang="en-US" sz="1600" dirty="0" smtClean="0">
                <a:latin typeface="Comic Sans MS"/>
                <a:cs typeface="Comic Sans MS"/>
              </a:rPr>
              <a:t>As of the end of March 2014, the project spent $165K (53%) and is on track with the planned budget.</a:t>
            </a:r>
          </a:p>
        </p:txBody>
      </p:sp>
      <p:sp>
        <p:nvSpPr>
          <p:cNvPr id="6" name="Slide Number Placeholder 5"/>
          <p:cNvSpPr>
            <a:spLocks noGrp="1"/>
          </p:cNvSpPr>
          <p:nvPr>
            <p:ph type="sldNum" sz="quarter" idx="12"/>
          </p:nvPr>
        </p:nvSpPr>
        <p:spPr/>
        <p:txBody>
          <a:bodyPr/>
          <a:lstStyle/>
          <a:p>
            <a:pPr>
              <a:defRPr/>
            </a:pPr>
            <a:fld id="{11C29698-AE0C-CC43-ACA3-6C4B510D6C4C}" type="slidenum">
              <a:rPr lang="en-US" smtClean="0"/>
              <a:pPr>
                <a:defRPr/>
              </a:pPr>
              <a:t>45</a:t>
            </a:fld>
            <a:endParaRPr lang="en-US"/>
          </a:p>
        </p:txBody>
      </p:sp>
      <p:pic>
        <p:nvPicPr>
          <p:cNvPr id="3" name="Picture 2"/>
          <p:cNvPicPr>
            <a:picLocks noChangeAspect="1"/>
          </p:cNvPicPr>
          <p:nvPr/>
        </p:nvPicPr>
        <p:blipFill>
          <a:blip r:embed="rId2"/>
          <a:stretch>
            <a:fillRect/>
          </a:stretch>
        </p:blipFill>
        <p:spPr>
          <a:xfrm>
            <a:off x="0" y="1935238"/>
            <a:ext cx="9144000" cy="4922762"/>
          </a:xfrm>
          <a:prstGeom prst="rect">
            <a:avLst/>
          </a:prstGeom>
        </p:spPr>
      </p:pic>
    </p:spTree>
    <p:extLst>
      <p:ext uri="{BB962C8B-B14F-4D97-AF65-F5344CB8AC3E}">
        <p14:creationId xmlns:p14="http://schemas.microsoft.com/office/powerpoint/2010/main" val="299012874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chemeClr val="bg1">
                    <a:lumMod val="50000"/>
                  </a:schemeClr>
                </a:solidFill>
              </a:rPr>
              <a:t>Technical Status</a:t>
            </a:r>
          </a:p>
          <a:p>
            <a:r>
              <a:rPr lang="en-US" dirty="0" smtClean="0">
                <a:solidFill>
                  <a:schemeClr val="bg1">
                    <a:lumMod val="50000"/>
                  </a:schemeClr>
                </a:solidFill>
              </a:rPr>
              <a:t>Programmatic Status</a:t>
            </a:r>
          </a:p>
          <a:p>
            <a:r>
              <a:rPr lang="en-US" b="1" dirty="0" smtClean="0">
                <a:solidFill>
                  <a:srgbClr val="0000FF"/>
                </a:solidFill>
              </a:rPr>
              <a:t>Educational and Outreach Status</a:t>
            </a: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46</a:t>
            </a:fld>
            <a:endParaRPr lang="en-US"/>
          </a:p>
        </p:txBody>
      </p:sp>
    </p:spTree>
    <p:extLst>
      <p:ext uri="{BB962C8B-B14F-4D97-AF65-F5344CB8AC3E}">
        <p14:creationId xmlns:p14="http://schemas.microsoft.com/office/powerpoint/2010/main" val="366697072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368"/>
            <a:ext cx="8229600" cy="1143000"/>
          </a:xfrm>
        </p:spPr>
        <p:txBody>
          <a:bodyPr/>
          <a:lstStyle/>
          <a:p>
            <a:r>
              <a:rPr lang="en-US" sz="3600" dirty="0" smtClean="0"/>
              <a:t>Educational and Outreach Status</a:t>
            </a:r>
            <a:endParaRPr lang="en-US" sz="3600" dirty="0"/>
          </a:p>
        </p:txBody>
      </p:sp>
      <p:sp>
        <p:nvSpPr>
          <p:cNvPr id="3" name="Content Placeholder 2"/>
          <p:cNvSpPr>
            <a:spLocks noGrp="1"/>
          </p:cNvSpPr>
          <p:nvPr>
            <p:ph idx="1"/>
          </p:nvPr>
        </p:nvSpPr>
        <p:spPr>
          <a:xfrm>
            <a:off x="457200" y="2671332"/>
            <a:ext cx="8229600" cy="3735546"/>
          </a:xfrm>
        </p:spPr>
        <p:txBody>
          <a:bodyPr/>
          <a:lstStyle/>
          <a:p>
            <a:pPr marL="0" indent="0">
              <a:buNone/>
            </a:pPr>
            <a:endParaRPr lang="en-US" sz="1400" dirty="0"/>
          </a:p>
          <a:p>
            <a:endParaRPr lang="en-US" sz="1400" dirty="0" smtClean="0"/>
          </a:p>
          <a:p>
            <a:endParaRPr lang="en-US" sz="1400" dirty="0" smtClean="0"/>
          </a:p>
          <a:p>
            <a:pPr marL="0" indent="0">
              <a:buNone/>
            </a:pPr>
            <a:endParaRPr lang="en-US" sz="1400" dirty="0"/>
          </a:p>
          <a:p>
            <a:r>
              <a:rPr lang="en-US" sz="1400" dirty="0" smtClean="0"/>
              <a:t>This CMAC project demonstrated the capability of the tool to CCS in April, 2013. </a:t>
            </a:r>
          </a:p>
          <a:p>
            <a:r>
              <a:rPr lang="en-US" sz="1400" dirty="0" smtClean="0"/>
              <a:t>CCS will use the PAWS-CMDA tool for its summer school in 2014.</a:t>
            </a:r>
            <a:endParaRPr lang="en-US" sz="1400" dirty="0"/>
          </a:p>
          <a:p>
            <a:r>
              <a:rPr lang="en-US" sz="1400" dirty="0" smtClean="0"/>
              <a:t>We designed requirements for the education tool: the user interface should be web-browser based; the web server or web system should support &gt;30 simultaneous web-service requests.</a:t>
            </a:r>
          </a:p>
          <a:p>
            <a:r>
              <a:rPr lang="en-US" sz="1400" dirty="0" smtClean="0"/>
              <a:t>Several web-services to support model-data </a:t>
            </a:r>
            <a:r>
              <a:rPr lang="en-US" sz="1400" dirty="0" err="1" smtClean="0"/>
              <a:t>intercomparisons</a:t>
            </a:r>
            <a:r>
              <a:rPr lang="en-US" sz="1400" dirty="0"/>
              <a:t> </a:t>
            </a:r>
            <a:r>
              <a:rPr lang="en-US" sz="1400" dirty="0" smtClean="0"/>
              <a:t>are developed: analysis and visualization of 2D/3D variable multi-annual means using Coupled Model </a:t>
            </a:r>
            <a:r>
              <a:rPr lang="en-US" sz="1400" dirty="0" err="1" smtClean="0"/>
              <a:t>Intercomparison</a:t>
            </a:r>
            <a:r>
              <a:rPr lang="en-US" sz="1400" dirty="0" smtClean="0"/>
              <a:t> Project Phase 5 (CMIP5) model outputs and Obs4MIPs datasets. </a:t>
            </a:r>
          </a:p>
          <a:p>
            <a:r>
              <a:rPr lang="en-US" sz="1400" dirty="0" smtClean="0"/>
              <a:t>Multi-variable analysis web-services are developed: correlation, difference, conditional sampling. </a:t>
            </a:r>
          </a:p>
          <a:p>
            <a:r>
              <a:rPr lang="en-US" sz="1400" dirty="0" smtClean="0"/>
              <a:t>Collocation of observational Level 2 datasets is developed as a web service.  </a:t>
            </a:r>
          </a:p>
          <a:p>
            <a:r>
              <a:rPr lang="en-US" sz="1400" dirty="0" smtClean="0"/>
              <a:t>New datasets are introduced and integrated into the web service system. </a:t>
            </a:r>
          </a:p>
          <a:p>
            <a:r>
              <a:rPr lang="en-US" sz="1400" dirty="0" smtClean="0"/>
              <a:t>The web service system is imported and integrated into the Amazon cloud environment. </a:t>
            </a: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47</a:t>
            </a:fld>
            <a:endParaRPr lang="en-US" dirty="0"/>
          </a:p>
        </p:txBody>
      </p:sp>
      <p:pic>
        <p:nvPicPr>
          <p:cNvPr id="5" name="Picture 4"/>
          <p:cNvPicPr>
            <a:picLocks noChangeAspect="1"/>
          </p:cNvPicPr>
          <p:nvPr/>
        </p:nvPicPr>
        <p:blipFill>
          <a:blip r:embed="rId2"/>
          <a:stretch>
            <a:fillRect/>
          </a:stretch>
        </p:blipFill>
        <p:spPr>
          <a:xfrm>
            <a:off x="5636035" y="1364871"/>
            <a:ext cx="2895712" cy="2157862"/>
          </a:xfrm>
          <a:prstGeom prst="rect">
            <a:avLst/>
          </a:prstGeom>
        </p:spPr>
      </p:pic>
      <p:sp>
        <p:nvSpPr>
          <p:cNvPr id="8" name="Content Placeholder 2"/>
          <p:cNvSpPr txBox="1">
            <a:spLocks/>
          </p:cNvSpPr>
          <p:nvPr/>
        </p:nvSpPr>
        <p:spPr bwMode="auto">
          <a:xfrm>
            <a:off x="457200" y="1078605"/>
            <a:ext cx="5127779" cy="2444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Comic Sans MS"/>
                <a:ea typeface="ＭＳ Ｐゴシック" charset="0"/>
                <a:cs typeface="Comic Sans M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Comic Sans MS"/>
                <a:ea typeface="ＭＳ Ｐゴシック" charset="0"/>
                <a:cs typeface="Comic Sans M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Comic Sans MS"/>
                <a:ea typeface="ＭＳ Ｐゴシック" charset="0"/>
                <a:cs typeface="Comic Sans M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Comic Sans MS"/>
                <a:ea typeface="ＭＳ Ｐゴシック" charset="0"/>
                <a:cs typeface="Comic Sans M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Comic Sans MS"/>
                <a:ea typeface="ＭＳ Ｐゴシック" charset="0"/>
                <a:cs typeface="Comic Sans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smtClean="0"/>
              <a:t>The Center for Climate Sciences (CCS) plans to host a summer school in 2014.</a:t>
            </a:r>
          </a:p>
          <a:p>
            <a:r>
              <a:rPr lang="en-US" sz="1400" dirty="0"/>
              <a:t>CCS is working on obtaining the JPL and NASA approval for the summer school in 2014. </a:t>
            </a:r>
            <a:endParaRPr lang="en-US" sz="1400" dirty="0" smtClean="0"/>
          </a:p>
          <a:p>
            <a:r>
              <a:rPr lang="en-US" sz="1400" dirty="0" smtClean="0"/>
              <a:t>The summer school will bring together the next generation of climate scientists – about 30 graduate students and postdocs from around the world – to engage with premier climate scientists from JPL and elsewhere. </a:t>
            </a:r>
            <a:r>
              <a:rPr lang="en-US" sz="1400" dirty="0" smtClean="0">
                <a:latin typeface="Times New Roman"/>
                <a:cs typeface="Times New Roman"/>
                <a:hlinkClick r:id="rId3"/>
              </a:rPr>
              <a:t>http://climatesciences.jpl.nasa.gov/events/summer-school</a:t>
            </a:r>
            <a:endParaRPr lang="en-US" sz="1400" dirty="0">
              <a:latin typeface="Times New Roman"/>
              <a:cs typeface="Times New Roman"/>
            </a:endParaRPr>
          </a:p>
        </p:txBody>
      </p:sp>
    </p:spTree>
    <p:extLst>
      <p:ext uri="{BB962C8B-B14F-4D97-AF65-F5344CB8AC3E}">
        <p14:creationId xmlns:p14="http://schemas.microsoft.com/office/powerpoint/2010/main" val="256189494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49" y="64040"/>
            <a:ext cx="8969537" cy="1143000"/>
          </a:xfrm>
        </p:spPr>
        <p:txBody>
          <a:bodyPr/>
          <a:lstStyle/>
          <a:p>
            <a:r>
              <a:rPr lang="en-US" sz="3600" dirty="0" smtClean="0"/>
              <a:t>CCS Summer School Tool &amp; Curriculum</a:t>
            </a:r>
            <a:endParaRPr lang="en-US" sz="3600" dirty="0"/>
          </a:p>
        </p:txBody>
      </p:sp>
      <p:sp>
        <p:nvSpPr>
          <p:cNvPr id="3" name="Content Placeholder 2"/>
          <p:cNvSpPr>
            <a:spLocks noGrp="1"/>
          </p:cNvSpPr>
          <p:nvPr>
            <p:ph idx="1"/>
          </p:nvPr>
        </p:nvSpPr>
        <p:spPr>
          <a:xfrm>
            <a:off x="457200" y="1085822"/>
            <a:ext cx="8229600" cy="5762649"/>
          </a:xfrm>
        </p:spPr>
        <p:txBody>
          <a:bodyPr/>
          <a:lstStyle/>
          <a:p>
            <a:r>
              <a:rPr lang="en-US" sz="1600" dirty="0" smtClean="0"/>
              <a:t>The CCS summer school education tool will be a web-browser based tool.</a:t>
            </a:r>
          </a:p>
          <a:p>
            <a:r>
              <a:rPr lang="en-US" sz="1600" dirty="0" smtClean="0"/>
              <a:t>The tool will support the following functionalities: </a:t>
            </a:r>
          </a:p>
          <a:p>
            <a:pPr lvl="1"/>
            <a:r>
              <a:rPr lang="en-US" sz="1600" dirty="0" smtClean="0"/>
              <a:t>2D/3D variable map of annual means with spatial and temporal selection</a:t>
            </a:r>
          </a:p>
          <a:p>
            <a:pPr lvl="1"/>
            <a:r>
              <a:rPr lang="en-US" sz="1600" dirty="0" smtClean="0"/>
              <a:t>2D/3D variable zonal means with temporal selection</a:t>
            </a:r>
          </a:p>
          <a:p>
            <a:pPr lvl="1"/>
            <a:r>
              <a:rPr lang="en-US" sz="1600" dirty="0" smtClean="0"/>
              <a:t>2D variable time series with spatial and temporal selection</a:t>
            </a:r>
          </a:p>
          <a:p>
            <a:pPr lvl="1"/>
            <a:r>
              <a:rPr lang="en-US" sz="1600" dirty="0" smtClean="0"/>
              <a:t>3D variable vertical profile with spatial and temporal selection</a:t>
            </a:r>
          </a:p>
          <a:p>
            <a:pPr lvl="1"/>
            <a:r>
              <a:rPr lang="en-US" sz="1600" dirty="0" smtClean="0"/>
              <a:t>Two 2D/3D variable scatter plot and correlation analyses with spatial, temporal and vertical level selection.</a:t>
            </a:r>
          </a:p>
          <a:p>
            <a:pPr lvl="1"/>
            <a:r>
              <a:rPr lang="en-US" sz="1600" dirty="0" smtClean="0"/>
              <a:t>Two 2D/3D variable difference plot </a:t>
            </a:r>
            <a:r>
              <a:rPr lang="en-US" sz="1600" dirty="0"/>
              <a:t>with spatial, temporal and vertical level selection</a:t>
            </a:r>
            <a:r>
              <a:rPr lang="en-US" sz="1600" dirty="0" smtClean="0"/>
              <a:t>.</a:t>
            </a:r>
          </a:p>
          <a:p>
            <a:pPr lvl="1"/>
            <a:r>
              <a:rPr lang="en-US" sz="1600" dirty="0" smtClean="0"/>
              <a:t>Physical variable conditionally sampled by another physical variable</a:t>
            </a:r>
          </a:p>
          <a:p>
            <a:pPr lvl="1"/>
            <a:r>
              <a:rPr lang="en-US" sz="1600" dirty="0" smtClean="0"/>
              <a:t>Co-location of A-Train satellite data sets. </a:t>
            </a:r>
            <a:endParaRPr lang="en-US" sz="1600" dirty="0"/>
          </a:p>
          <a:p>
            <a:r>
              <a:rPr lang="en-US" sz="1600" dirty="0" smtClean="0"/>
              <a:t>The tool will be used to support the following curriculum: </a:t>
            </a:r>
          </a:p>
          <a:p>
            <a:pPr lvl="1"/>
            <a:r>
              <a:rPr lang="en-US" sz="1600" dirty="0" smtClean="0"/>
              <a:t>Learn the aspects of both model outputs and NASA satellite observations.</a:t>
            </a:r>
          </a:p>
          <a:p>
            <a:pPr lvl="1"/>
            <a:r>
              <a:rPr lang="en-US" sz="1600" dirty="0" smtClean="0"/>
              <a:t>Compare the model outputs with the observation datasets.</a:t>
            </a:r>
          </a:p>
          <a:p>
            <a:pPr lvl="1"/>
            <a:r>
              <a:rPr lang="en-US" sz="1600" dirty="0" smtClean="0"/>
              <a:t>Consider the effect of the observation uncertainty and limitation on the model comparison.  </a:t>
            </a:r>
          </a:p>
          <a:p>
            <a:pPr lvl="1"/>
            <a:r>
              <a:rPr lang="en-US" sz="1600" dirty="0" smtClean="0"/>
              <a:t>Report model systematic biases if exist.</a:t>
            </a:r>
          </a:p>
          <a:p>
            <a:pPr lvl="1"/>
            <a:r>
              <a:rPr lang="en-US" sz="1600" dirty="0" smtClean="0"/>
              <a:t>Examine the potential causes of the model biases.  </a:t>
            </a:r>
          </a:p>
          <a:p>
            <a:pPr marL="0" indent="0">
              <a:buNone/>
            </a:pPr>
            <a:endParaRPr lang="en-US" sz="1600" dirty="0"/>
          </a:p>
          <a:p>
            <a:pPr marL="0" indent="0">
              <a:buNone/>
            </a:pPr>
            <a:endParaRPr lang="en-US" sz="16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48</a:t>
            </a:fld>
            <a:endParaRPr lang="en-US"/>
          </a:p>
        </p:txBody>
      </p:sp>
    </p:spTree>
    <p:extLst>
      <p:ext uri="{BB962C8B-B14F-4D97-AF65-F5344CB8AC3E}">
        <p14:creationId xmlns:p14="http://schemas.microsoft.com/office/powerpoint/2010/main" val="80530835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Approach Flow Chart</a:t>
            </a:r>
            <a:endParaRPr lang="en-US" dirty="0"/>
          </a:p>
        </p:txBody>
      </p:sp>
      <p:sp>
        <p:nvSpPr>
          <p:cNvPr id="6" name="TextBox 5"/>
          <p:cNvSpPr txBox="1"/>
          <p:nvPr/>
        </p:nvSpPr>
        <p:spPr>
          <a:xfrm>
            <a:off x="1577535" y="2033837"/>
            <a:ext cx="184666" cy="369332"/>
          </a:xfrm>
          <a:prstGeom prst="rect">
            <a:avLst/>
          </a:prstGeom>
          <a:noFill/>
        </p:spPr>
        <p:txBody>
          <a:bodyPr wrap="none" rtlCol="0">
            <a:spAutoFit/>
          </a:bodyPr>
          <a:lstStyle/>
          <a:p>
            <a:endParaRPr lang="en-US" dirty="0"/>
          </a:p>
        </p:txBody>
      </p:sp>
      <p:sp>
        <p:nvSpPr>
          <p:cNvPr id="7" name="Rectangle 6"/>
          <p:cNvSpPr/>
          <p:nvPr/>
        </p:nvSpPr>
        <p:spPr>
          <a:xfrm>
            <a:off x="679629" y="1740038"/>
            <a:ext cx="2634187" cy="6631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Develop Analysis Tool</a:t>
            </a:r>
          </a:p>
        </p:txBody>
      </p:sp>
      <p:sp>
        <p:nvSpPr>
          <p:cNvPr id="8" name="Rectangle 7"/>
          <p:cNvSpPr/>
          <p:nvPr/>
        </p:nvSpPr>
        <p:spPr>
          <a:xfrm>
            <a:off x="679629" y="3243709"/>
            <a:ext cx="2634187" cy="6631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Wrap Analysis Tool with Python Caller</a:t>
            </a:r>
          </a:p>
        </p:txBody>
      </p:sp>
      <p:sp>
        <p:nvSpPr>
          <p:cNvPr id="9" name="Rectangle 8"/>
          <p:cNvSpPr/>
          <p:nvPr/>
        </p:nvSpPr>
        <p:spPr>
          <a:xfrm>
            <a:off x="5296289" y="4604278"/>
            <a:ext cx="2634187" cy="6631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Build Web Browser Interface</a:t>
            </a:r>
          </a:p>
        </p:txBody>
      </p:sp>
      <p:sp>
        <p:nvSpPr>
          <p:cNvPr id="10" name="Rectangle 9"/>
          <p:cNvSpPr/>
          <p:nvPr/>
        </p:nvSpPr>
        <p:spPr>
          <a:xfrm>
            <a:off x="679629" y="4592075"/>
            <a:ext cx="2634187" cy="6631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Build Web Service</a:t>
            </a:r>
          </a:p>
        </p:txBody>
      </p:sp>
      <p:sp>
        <p:nvSpPr>
          <p:cNvPr id="11" name="Rectangle 10"/>
          <p:cNvSpPr/>
          <p:nvPr/>
        </p:nvSpPr>
        <p:spPr>
          <a:xfrm>
            <a:off x="5296289" y="3243709"/>
            <a:ext cx="2634187" cy="6631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Virtualize web-service system</a:t>
            </a:r>
          </a:p>
        </p:txBody>
      </p:sp>
      <p:sp>
        <p:nvSpPr>
          <p:cNvPr id="12" name="Rectangle 11"/>
          <p:cNvSpPr/>
          <p:nvPr/>
        </p:nvSpPr>
        <p:spPr>
          <a:xfrm>
            <a:off x="5296289" y="1790267"/>
            <a:ext cx="2634187" cy="6631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Integrate web-service system into Cloud</a:t>
            </a:r>
          </a:p>
        </p:txBody>
      </p:sp>
      <p:cxnSp>
        <p:nvCxnSpPr>
          <p:cNvPr id="14" name="Straight Arrow Connector 13"/>
          <p:cNvCxnSpPr>
            <a:stCxn id="7" idx="2"/>
            <a:endCxn id="8" idx="0"/>
          </p:cNvCxnSpPr>
          <p:nvPr/>
        </p:nvCxnSpPr>
        <p:spPr>
          <a:xfrm>
            <a:off x="1996723" y="2403169"/>
            <a:ext cx="0" cy="840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993537" y="3771199"/>
            <a:ext cx="0" cy="7974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0" idx="3"/>
            <a:endCxn id="9" idx="1"/>
          </p:cNvCxnSpPr>
          <p:nvPr/>
        </p:nvCxnSpPr>
        <p:spPr>
          <a:xfrm>
            <a:off x="3313816" y="4923641"/>
            <a:ext cx="1982473" cy="122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9" idx="0"/>
            <a:endCxn id="11" idx="2"/>
          </p:cNvCxnSpPr>
          <p:nvPr/>
        </p:nvCxnSpPr>
        <p:spPr>
          <a:xfrm flipV="1">
            <a:off x="6613383" y="3906840"/>
            <a:ext cx="0" cy="6974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1" idx="0"/>
            <a:endCxn id="12" idx="2"/>
          </p:cNvCxnSpPr>
          <p:nvPr/>
        </p:nvCxnSpPr>
        <p:spPr>
          <a:xfrm flipV="1">
            <a:off x="6613383" y="2453398"/>
            <a:ext cx="0" cy="7903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7113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49</a:t>
            </a:fld>
            <a:endParaRPr lang="en-US"/>
          </a:p>
        </p:txBody>
      </p:sp>
    </p:spTree>
    <p:extLst>
      <p:ext uri="{BB962C8B-B14F-4D97-AF65-F5344CB8AC3E}">
        <p14:creationId xmlns:p14="http://schemas.microsoft.com/office/powerpoint/2010/main" val="3011639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Project Machine Purchase and Installation</a:t>
            </a:r>
            <a:endParaRPr lang="en-US" sz="3200" dirty="0"/>
          </a:p>
        </p:txBody>
      </p:sp>
      <p:sp>
        <p:nvSpPr>
          <p:cNvPr id="3" name="Content Placeholder 2"/>
          <p:cNvSpPr>
            <a:spLocks noGrp="1"/>
          </p:cNvSpPr>
          <p:nvPr>
            <p:ph idx="1"/>
          </p:nvPr>
        </p:nvSpPr>
        <p:spPr>
          <a:xfrm>
            <a:off x="457200" y="1600200"/>
            <a:ext cx="8229600" cy="4883146"/>
          </a:xfrm>
        </p:spPr>
        <p:txBody>
          <a:bodyPr/>
          <a:lstStyle/>
          <a:p>
            <a:r>
              <a:rPr lang="en-US" sz="2000" dirty="0" smtClean="0"/>
              <a:t>We purchased a machine dedicated for this project at the cost of $30K in January 2013.</a:t>
            </a:r>
          </a:p>
          <a:p>
            <a:r>
              <a:rPr lang="en-US" sz="2000" dirty="0" smtClean="0"/>
              <a:t>The project machine consists of</a:t>
            </a:r>
          </a:p>
          <a:p>
            <a:pPr lvl="1"/>
            <a:r>
              <a:rPr lang="en-US" sz="1600" dirty="0" smtClean="0"/>
              <a:t>Two servers, each having 12 cores, 64 GB physical memory, and 4 TB disk space.</a:t>
            </a:r>
          </a:p>
          <a:p>
            <a:pPr lvl="1"/>
            <a:r>
              <a:rPr lang="en-US" sz="1600" dirty="0" smtClean="0"/>
              <a:t>One RAID storage server with 100 TB usable space, 12 cores, and 64 GB physical memory. </a:t>
            </a:r>
          </a:p>
          <a:p>
            <a:pPr lvl="1"/>
            <a:r>
              <a:rPr lang="en-US" sz="1600" dirty="0" smtClean="0"/>
              <a:t>One Gigabit switch to connect the three servers. </a:t>
            </a:r>
          </a:p>
          <a:p>
            <a:r>
              <a:rPr lang="en-US" sz="2000" dirty="0" smtClean="0"/>
              <a:t>Machine installation</a:t>
            </a:r>
            <a:endParaRPr lang="en-US" sz="2000" dirty="0"/>
          </a:p>
          <a:p>
            <a:pPr lvl="1"/>
            <a:r>
              <a:rPr lang="en-US" sz="1600" dirty="0" err="1"/>
              <a:t>CentOS</a:t>
            </a:r>
            <a:r>
              <a:rPr lang="en-US" sz="1600" dirty="0"/>
              <a:t> Linux</a:t>
            </a:r>
          </a:p>
          <a:p>
            <a:pPr lvl="1"/>
            <a:r>
              <a:rPr lang="en-US" sz="1600" dirty="0"/>
              <a:t>RAID server made head node (JPL LAN IP)</a:t>
            </a:r>
          </a:p>
          <a:p>
            <a:pPr lvl="1"/>
            <a:r>
              <a:rPr lang="en-US" sz="1600" dirty="0" smtClean="0"/>
              <a:t>Three </a:t>
            </a:r>
            <a:r>
              <a:rPr lang="en-US" sz="1600" dirty="0"/>
              <a:t>servers made compute nodes (local IP: 192.xxx.xxx.xxx)</a:t>
            </a:r>
          </a:p>
          <a:p>
            <a:pPr lvl="1"/>
            <a:r>
              <a:rPr lang="en-US" sz="1600" dirty="0"/>
              <a:t>RAID cross mounted to all nodes</a:t>
            </a:r>
          </a:p>
          <a:p>
            <a:pPr lvl="1"/>
            <a:r>
              <a:rPr lang="en-US" sz="1600" dirty="0"/>
              <a:t>/home shared by all nodes</a:t>
            </a:r>
          </a:p>
          <a:p>
            <a:pPr lvl="1"/>
            <a:r>
              <a:rPr lang="en-US" sz="1600" dirty="0" err="1"/>
              <a:t>VMWare</a:t>
            </a:r>
            <a:r>
              <a:rPr lang="en-US" sz="1600" dirty="0"/>
              <a:t> player (free) installed for virtualization</a:t>
            </a: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50</a:t>
            </a:fld>
            <a:endParaRPr lang="en-US" dirty="0"/>
          </a:p>
        </p:txBody>
      </p:sp>
    </p:spTree>
    <p:extLst>
      <p:ext uri="{BB962C8B-B14F-4D97-AF65-F5344CB8AC3E}">
        <p14:creationId xmlns:p14="http://schemas.microsoft.com/office/powerpoint/2010/main" val="93903275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2620"/>
          </a:xfrm>
        </p:spPr>
        <p:txBody>
          <a:bodyPr/>
          <a:lstStyle/>
          <a:p>
            <a:r>
              <a:rPr lang="en-US" sz="3600" dirty="0" smtClean="0"/>
              <a:t>Adapting Existing Analysis Tools</a:t>
            </a:r>
            <a:endParaRPr lang="en-US" sz="3600" dirty="0"/>
          </a:p>
        </p:txBody>
      </p:sp>
      <p:sp>
        <p:nvSpPr>
          <p:cNvPr id="3" name="Content Placeholder 2"/>
          <p:cNvSpPr>
            <a:spLocks noGrp="1"/>
          </p:cNvSpPr>
          <p:nvPr>
            <p:ph idx="1"/>
          </p:nvPr>
        </p:nvSpPr>
        <p:spPr>
          <a:xfrm>
            <a:off x="457200" y="1127659"/>
            <a:ext cx="8229600" cy="5355687"/>
          </a:xfrm>
        </p:spPr>
        <p:txBody>
          <a:bodyPr/>
          <a:lstStyle/>
          <a:p>
            <a:r>
              <a:rPr lang="en-US" sz="2000" dirty="0" smtClean="0"/>
              <a:t>Existing </a:t>
            </a:r>
            <a:r>
              <a:rPr lang="en-US" sz="2000" dirty="0" err="1"/>
              <a:t>M</a:t>
            </a:r>
            <a:r>
              <a:rPr lang="en-US" sz="2000" dirty="0" err="1" smtClean="0"/>
              <a:t>atlab</a:t>
            </a:r>
            <a:r>
              <a:rPr lang="en-US" sz="2000" dirty="0" smtClean="0"/>
              <a:t> code is adapted to this project.</a:t>
            </a:r>
          </a:p>
          <a:p>
            <a:pPr lvl="1"/>
            <a:r>
              <a:rPr lang="en-US" sz="1600" dirty="0" smtClean="0"/>
              <a:t>The adaptation only requires to develop interface routines that facilitate data passing between user and core functions.</a:t>
            </a:r>
          </a:p>
          <a:p>
            <a:r>
              <a:rPr lang="en-US" sz="2000" dirty="0" smtClean="0"/>
              <a:t>To meet the requirement of large scalability of PAWS-CMDA, we use GNU Octave, which is a license-free version of </a:t>
            </a:r>
            <a:r>
              <a:rPr lang="en-US" sz="2000" dirty="0" err="1" smtClean="0"/>
              <a:t>Matlab</a:t>
            </a:r>
            <a:r>
              <a:rPr lang="en-US" sz="2000" dirty="0" smtClean="0"/>
              <a:t>. </a:t>
            </a:r>
          </a:p>
          <a:p>
            <a:r>
              <a:rPr lang="en-US" sz="2000" dirty="0" smtClean="0"/>
              <a:t>A minimal adjustment of the existing </a:t>
            </a:r>
            <a:r>
              <a:rPr lang="en-US" sz="2000" dirty="0" err="1" smtClean="0"/>
              <a:t>Matlab</a:t>
            </a:r>
            <a:r>
              <a:rPr lang="en-US" sz="2000" dirty="0" smtClean="0"/>
              <a:t> code is needed to make it executable in Octave environment. </a:t>
            </a:r>
          </a:p>
          <a:p>
            <a:pPr lvl="1"/>
            <a:r>
              <a:rPr lang="en-US" sz="1600" dirty="0" smtClean="0"/>
              <a:t>Data format difference in reading </a:t>
            </a:r>
            <a:r>
              <a:rPr lang="en-US" sz="1600" dirty="0" err="1" smtClean="0"/>
              <a:t>netcdf</a:t>
            </a:r>
            <a:r>
              <a:rPr lang="en-US" sz="1600" dirty="0" smtClean="0"/>
              <a:t> files</a:t>
            </a:r>
          </a:p>
          <a:p>
            <a:pPr lvl="1"/>
            <a:r>
              <a:rPr lang="en-US" sz="1600" dirty="0" smtClean="0"/>
              <a:t>A few capabilities from some </a:t>
            </a:r>
            <a:r>
              <a:rPr lang="en-US" sz="1600" dirty="0" err="1" smtClean="0"/>
              <a:t>matlab</a:t>
            </a:r>
            <a:r>
              <a:rPr lang="en-US" sz="1600" dirty="0" smtClean="0"/>
              <a:t> toolboxes, e.g. coastal line for map, </a:t>
            </a:r>
            <a:r>
              <a:rPr lang="en-US" sz="1600" dirty="0" err="1" smtClean="0"/>
              <a:t>juliandate</a:t>
            </a:r>
            <a:endParaRPr lang="en-US" sz="1600" dirty="0" smtClean="0"/>
          </a:p>
          <a:p>
            <a:r>
              <a:rPr lang="en-US" sz="2000" dirty="0" smtClean="0"/>
              <a:t>Current capabilities of the adapted Octave code: </a:t>
            </a:r>
          </a:p>
          <a:p>
            <a:pPr lvl="1"/>
            <a:r>
              <a:rPr lang="en-US" sz="1600" dirty="0" smtClean="0"/>
              <a:t>2D variable map </a:t>
            </a:r>
          </a:p>
          <a:p>
            <a:pPr lvl="1"/>
            <a:r>
              <a:rPr lang="en-US" sz="1600" dirty="0" smtClean="0"/>
              <a:t>2D variable time series </a:t>
            </a:r>
            <a:endParaRPr lang="en-US" sz="1600" dirty="0"/>
          </a:p>
          <a:p>
            <a:pPr lvl="1"/>
            <a:r>
              <a:rPr lang="en-US" sz="1600" dirty="0" smtClean="0"/>
              <a:t>2D zonal mean </a:t>
            </a:r>
          </a:p>
          <a:p>
            <a:pPr lvl="1"/>
            <a:r>
              <a:rPr lang="en-US" sz="1600" dirty="0" smtClean="0"/>
              <a:t>3D variable zonal mean</a:t>
            </a:r>
          </a:p>
          <a:p>
            <a:pPr lvl="1"/>
            <a:r>
              <a:rPr lang="en-US" sz="1600" dirty="0" smtClean="0"/>
              <a:t>3D vertical profiles</a:t>
            </a:r>
          </a:p>
          <a:p>
            <a:pPr lvl="1"/>
            <a:r>
              <a:rPr lang="en-US" sz="1600" dirty="0" smtClean="0"/>
              <a:t>3D pressure-level slice map</a:t>
            </a: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51</a:t>
            </a:fld>
            <a:endParaRPr lang="en-US"/>
          </a:p>
        </p:txBody>
      </p:sp>
    </p:spTree>
    <p:extLst>
      <p:ext uri="{BB962C8B-B14F-4D97-AF65-F5344CB8AC3E}">
        <p14:creationId xmlns:p14="http://schemas.microsoft.com/office/powerpoint/2010/main" val="194262166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2620"/>
          </a:xfrm>
        </p:spPr>
        <p:txBody>
          <a:bodyPr/>
          <a:lstStyle/>
          <a:p>
            <a:r>
              <a:rPr lang="en-US" sz="3600" dirty="0" smtClean="0"/>
              <a:t>Developing New Tools</a:t>
            </a:r>
            <a:endParaRPr lang="en-US" sz="3600" dirty="0"/>
          </a:p>
        </p:txBody>
      </p:sp>
      <p:sp>
        <p:nvSpPr>
          <p:cNvPr id="3" name="Content Placeholder 2"/>
          <p:cNvSpPr>
            <a:spLocks noGrp="1"/>
          </p:cNvSpPr>
          <p:nvPr>
            <p:ph idx="1"/>
          </p:nvPr>
        </p:nvSpPr>
        <p:spPr>
          <a:xfrm>
            <a:off x="457200" y="1127659"/>
            <a:ext cx="8229600" cy="5355687"/>
          </a:xfrm>
        </p:spPr>
        <p:txBody>
          <a:bodyPr/>
          <a:lstStyle/>
          <a:p>
            <a:r>
              <a:rPr lang="en-US" sz="2000" dirty="0" smtClean="0"/>
              <a:t>Chose Python for new tool development since the rest of the system is Python driven. </a:t>
            </a:r>
          </a:p>
          <a:p>
            <a:r>
              <a:rPr lang="en-US" sz="2000" dirty="0" smtClean="0"/>
              <a:t>Computational performance and data access performance are sufficient with Python code. </a:t>
            </a:r>
          </a:p>
          <a:p>
            <a:r>
              <a:rPr lang="en-US" sz="2000" dirty="0" smtClean="0"/>
              <a:t>Developed new Python-driven data analysis tools</a:t>
            </a:r>
          </a:p>
          <a:p>
            <a:pPr lvl="1"/>
            <a:r>
              <a:rPr lang="en-US" sz="1600" dirty="0" smtClean="0"/>
              <a:t>Two variable scatter plot and correlation analysis</a:t>
            </a:r>
          </a:p>
          <a:p>
            <a:pPr lvl="1"/>
            <a:r>
              <a:rPr lang="en-US" sz="1600" dirty="0" smtClean="0"/>
              <a:t>Two variable difference plot</a:t>
            </a:r>
          </a:p>
          <a:p>
            <a:pPr marL="457200" lvl="1" indent="0">
              <a:buNone/>
            </a:pPr>
            <a:endParaRPr lang="en-US" sz="1600" dirty="0" smtClean="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52</a:t>
            </a:fld>
            <a:endParaRPr lang="en-US"/>
          </a:p>
        </p:txBody>
      </p:sp>
    </p:spTree>
    <p:extLst>
      <p:ext uri="{BB962C8B-B14F-4D97-AF65-F5344CB8AC3E}">
        <p14:creationId xmlns:p14="http://schemas.microsoft.com/office/powerpoint/2010/main" val="159904089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3940"/>
          </a:xfrm>
        </p:spPr>
        <p:txBody>
          <a:bodyPr/>
          <a:lstStyle/>
          <a:p>
            <a:r>
              <a:rPr lang="en-US" sz="3600" dirty="0" smtClean="0"/>
              <a:t>Developing Python-Driven System</a:t>
            </a:r>
            <a:endParaRPr lang="en-US" sz="3600" dirty="0"/>
          </a:p>
        </p:txBody>
      </p:sp>
      <p:sp>
        <p:nvSpPr>
          <p:cNvPr id="3" name="Content Placeholder 2"/>
          <p:cNvSpPr>
            <a:spLocks noGrp="1"/>
          </p:cNvSpPr>
          <p:nvPr>
            <p:ph idx="1"/>
          </p:nvPr>
        </p:nvSpPr>
        <p:spPr>
          <a:xfrm>
            <a:off x="457200" y="1433908"/>
            <a:ext cx="8229600" cy="4692256"/>
          </a:xfrm>
        </p:spPr>
        <p:txBody>
          <a:bodyPr/>
          <a:lstStyle/>
          <a:p>
            <a:r>
              <a:rPr lang="en-US" sz="2000" dirty="0">
                <a:solidFill>
                  <a:srgbClr val="000000"/>
                </a:solidFill>
                <a:latin typeface="Comic Sans MS" charset="0"/>
              </a:rPr>
              <a:t>Wrap </a:t>
            </a:r>
            <a:r>
              <a:rPr lang="en-US" sz="2000" dirty="0" smtClean="0">
                <a:solidFill>
                  <a:srgbClr val="000000"/>
                </a:solidFill>
                <a:latin typeface="Comic Sans MS" charset="0"/>
              </a:rPr>
              <a:t>legacy data </a:t>
            </a:r>
            <a:r>
              <a:rPr lang="en-US" sz="2000" dirty="0">
                <a:solidFill>
                  <a:srgbClr val="000000"/>
                </a:solidFill>
                <a:latin typeface="Comic Sans MS" charset="0"/>
              </a:rPr>
              <a:t>analysis tools </a:t>
            </a:r>
            <a:r>
              <a:rPr lang="en-US" sz="2000" dirty="0" smtClean="0">
                <a:solidFill>
                  <a:srgbClr val="000000"/>
                </a:solidFill>
                <a:latin typeface="Comic Sans MS" charset="0"/>
              </a:rPr>
              <a:t>for </a:t>
            </a:r>
            <a:r>
              <a:rPr lang="en-US" sz="2000" dirty="0">
                <a:solidFill>
                  <a:srgbClr val="000000"/>
                </a:solidFill>
                <a:latin typeface="Comic Sans MS" charset="0"/>
              </a:rPr>
              <a:t>integration into the system. </a:t>
            </a:r>
            <a:endParaRPr lang="en-US" sz="2000" dirty="0" smtClean="0">
              <a:solidFill>
                <a:srgbClr val="000000"/>
              </a:solidFill>
              <a:latin typeface="Comic Sans MS" charset="0"/>
            </a:endParaRPr>
          </a:p>
          <a:p>
            <a:pPr lvl="1"/>
            <a:r>
              <a:rPr lang="en-US" sz="2000" dirty="0" smtClean="0">
                <a:solidFill>
                  <a:srgbClr val="000000"/>
                </a:solidFill>
                <a:latin typeface="Comic Sans MS" charset="0"/>
              </a:rPr>
              <a:t>Application code in GNU Octave (a free </a:t>
            </a:r>
            <a:r>
              <a:rPr lang="en-US" sz="2000" dirty="0" err="1" smtClean="0">
                <a:solidFill>
                  <a:srgbClr val="000000"/>
                </a:solidFill>
                <a:latin typeface="Comic Sans MS" charset="0"/>
              </a:rPr>
              <a:t>Matlab</a:t>
            </a:r>
            <a:r>
              <a:rPr lang="en-US" sz="2000" dirty="0" smtClean="0">
                <a:solidFill>
                  <a:srgbClr val="000000"/>
                </a:solidFill>
                <a:latin typeface="Comic Sans MS" charset="0"/>
              </a:rPr>
              <a:t>)</a:t>
            </a:r>
          </a:p>
          <a:p>
            <a:pPr lvl="1"/>
            <a:r>
              <a:rPr lang="en-US" sz="2000" dirty="0" smtClean="0">
                <a:solidFill>
                  <a:srgbClr val="000000"/>
                </a:solidFill>
                <a:latin typeface="Comic Sans MS" charset="0"/>
              </a:rPr>
              <a:t>Use python caller code to spawn off the App. as a child process (using python </a:t>
            </a:r>
            <a:r>
              <a:rPr lang="en-US" sz="2000" dirty="0" err="1" smtClean="0">
                <a:solidFill>
                  <a:srgbClr val="000000"/>
                </a:solidFill>
                <a:latin typeface="Comic Sans MS" charset="0"/>
              </a:rPr>
              <a:t>subprocess</a:t>
            </a:r>
            <a:r>
              <a:rPr lang="en-US" sz="2000" dirty="0" smtClean="0">
                <a:solidFill>
                  <a:srgbClr val="000000"/>
                </a:solidFill>
                <a:latin typeface="Comic Sans MS" charset="0"/>
              </a:rPr>
              <a:t>)  </a:t>
            </a:r>
          </a:p>
          <a:p>
            <a:pPr lvl="1"/>
            <a:r>
              <a:rPr lang="en-US" sz="2000" dirty="0" smtClean="0">
                <a:solidFill>
                  <a:srgbClr val="000000"/>
                </a:solidFill>
                <a:latin typeface="Comic Sans MS" charset="0"/>
              </a:rPr>
              <a:t>The python caller prepares all input arguments for the child process</a:t>
            </a:r>
          </a:p>
          <a:p>
            <a:pPr lvl="1"/>
            <a:r>
              <a:rPr lang="en-US" sz="2000" dirty="0" smtClean="0">
                <a:solidFill>
                  <a:srgbClr val="000000"/>
                </a:solidFill>
                <a:latin typeface="Comic Sans MS" charset="0"/>
              </a:rPr>
              <a:t>The python caller defines where the child process puts its results (e.g., images) using input argument</a:t>
            </a:r>
          </a:p>
          <a:p>
            <a:pPr lvl="1"/>
            <a:r>
              <a:rPr lang="en-US" sz="2000" dirty="0" smtClean="0">
                <a:solidFill>
                  <a:srgbClr val="000000"/>
                </a:solidFill>
                <a:latin typeface="Comic Sans MS" charset="0"/>
              </a:rPr>
              <a:t>The </a:t>
            </a:r>
            <a:r>
              <a:rPr lang="en-US" sz="2000" dirty="0" err="1" smtClean="0">
                <a:solidFill>
                  <a:srgbClr val="000000"/>
                </a:solidFill>
                <a:latin typeface="Comic Sans MS" charset="0"/>
              </a:rPr>
              <a:t>stdout</a:t>
            </a:r>
            <a:r>
              <a:rPr lang="en-US" sz="2000" dirty="0" smtClean="0">
                <a:solidFill>
                  <a:srgbClr val="000000"/>
                </a:solidFill>
                <a:latin typeface="Comic Sans MS" charset="0"/>
              </a:rPr>
              <a:t> and </a:t>
            </a:r>
            <a:r>
              <a:rPr lang="en-US" sz="2000" dirty="0" err="1" smtClean="0">
                <a:solidFill>
                  <a:srgbClr val="000000"/>
                </a:solidFill>
                <a:latin typeface="Comic Sans MS" charset="0"/>
              </a:rPr>
              <a:t>stderr</a:t>
            </a:r>
            <a:r>
              <a:rPr lang="en-US" sz="2000" dirty="0" smtClean="0">
                <a:solidFill>
                  <a:srgbClr val="000000"/>
                </a:solidFill>
                <a:latin typeface="Comic Sans MS" charset="0"/>
              </a:rPr>
              <a:t> of child process are captured by the python caller at joining point (the way for the App. to communicate back to the python caller)</a:t>
            </a:r>
          </a:p>
          <a:p>
            <a:pPr lvl="1"/>
            <a:r>
              <a:rPr lang="en-US" sz="2000" dirty="0" smtClean="0">
                <a:solidFill>
                  <a:srgbClr val="000000"/>
                </a:solidFill>
                <a:latin typeface="Comic Sans MS" charset="0"/>
              </a:rPr>
              <a:t>The legacy App. now looks like a python application</a:t>
            </a: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53</a:t>
            </a:fld>
            <a:endParaRPr lang="en-US"/>
          </a:p>
        </p:txBody>
      </p:sp>
    </p:spTree>
    <p:extLst>
      <p:ext uri="{BB962C8B-B14F-4D97-AF65-F5344CB8AC3E}">
        <p14:creationId xmlns:p14="http://schemas.microsoft.com/office/powerpoint/2010/main" val="369558121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4737"/>
          </a:xfrm>
        </p:spPr>
        <p:txBody>
          <a:bodyPr/>
          <a:lstStyle/>
          <a:p>
            <a:r>
              <a:rPr lang="en-US" sz="3600" dirty="0" smtClean="0"/>
              <a:t>Building Web Services</a:t>
            </a:r>
            <a:endParaRPr lang="en-US" sz="3600" dirty="0"/>
          </a:p>
        </p:txBody>
      </p:sp>
      <p:sp>
        <p:nvSpPr>
          <p:cNvPr id="3" name="Content Placeholder 2"/>
          <p:cNvSpPr>
            <a:spLocks noGrp="1"/>
          </p:cNvSpPr>
          <p:nvPr>
            <p:ph idx="1"/>
          </p:nvPr>
        </p:nvSpPr>
        <p:spPr>
          <a:xfrm>
            <a:off x="457200" y="1024222"/>
            <a:ext cx="8229600" cy="5517127"/>
          </a:xfrm>
        </p:spPr>
        <p:txBody>
          <a:bodyPr/>
          <a:lstStyle/>
          <a:p>
            <a:r>
              <a:rPr lang="en-US" sz="2000" dirty="0" smtClean="0"/>
              <a:t>Use Flask, an open source </a:t>
            </a:r>
            <a:r>
              <a:rPr lang="en-US" sz="2000" dirty="0" err="1" smtClean="0"/>
              <a:t>microframework</a:t>
            </a:r>
            <a:r>
              <a:rPr lang="en-US" sz="2000" dirty="0" smtClean="0"/>
              <a:t> for python apps.</a:t>
            </a:r>
          </a:p>
          <a:p>
            <a:pPr lvl="1"/>
            <a:r>
              <a:rPr lang="en-US" sz="2000" dirty="0" smtClean="0"/>
              <a:t>Provide entry point code</a:t>
            </a:r>
          </a:p>
          <a:p>
            <a:pPr lvl="2"/>
            <a:r>
              <a:rPr lang="en-US" sz="1600" dirty="0" smtClean="0"/>
              <a:t>Parse input arguments from client</a:t>
            </a:r>
          </a:p>
          <a:p>
            <a:pPr lvl="2"/>
            <a:r>
              <a:rPr lang="en-US" sz="1600" dirty="0" smtClean="0"/>
              <a:t>Call aforementioned python app., passing input arguments</a:t>
            </a:r>
          </a:p>
          <a:p>
            <a:pPr lvl="2"/>
            <a:r>
              <a:rPr lang="en-US" sz="1600" dirty="0" smtClean="0"/>
              <a:t>Get return values and pass them to client in </a:t>
            </a:r>
            <a:r>
              <a:rPr lang="en-US" sz="1600" dirty="0" err="1" smtClean="0"/>
              <a:t>Json</a:t>
            </a:r>
            <a:r>
              <a:rPr lang="en-US" sz="1600" dirty="0" smtClean="0"/>
              <a:t> format</a:t>
            </a:r>
          </a:p>
          <a:p>
            <a:pPr lvl="2"/>
            <a:r>
              <a:rPr lang="en-US" sz="1600" dirty="0" smtClean="0"/>
              <a:t>REST-</a:t>
            </a:r>
            <a:r>
              <a:rPr lang="en-US" sz="1600" dirty="0" err="1" smtClean="0"/>
              <a:t>ful</a:t>
            </a:r>
            <a:r>
              <a:rPr lang="en-US" sz="1600" dirty="0" smtClean="0"/>
              <a:t> style: scoping info. placed in URI and method info. conveyed in HTTP method</a:t>
            </a:r>
          </a:p>
          <a:p>
            <a:pPr lvl="2"/>
            <a:r>
              <a:rPr lang="en-US" sz="1600" dirty="0" smtClean="0"/>
              <a:t>Example: </a:t>
            </a:r>
            <a:r>
              <a:rPr lang="en-US" sz="1200" dirty="0" smtClean="0"/>
              <a:t>http://cmacws.jpl.nasa.gov:8089/</a:t>
            </a:r>
            <a:r>
              <a:rPr lang="en-US" sz="1200" dirty="0" err="1" smtClean="0"/>
              <a:t>twoDimMap</a:t>
            </a:r>
            <a:r>
              <a:rPr lang="en-US" sz="1200" dirty="0" smtClean="0"/>
              <a:t>/</a:t>
            </a:r>
            <a:r>
              <a:rPr lang="en-US" sz="1200" dirty="0" err="1" smtClean="0"/>
              <a:t>display?model</a:t>
            </a:r>
            <a:r>
              <a:rPr lang="en-US" sz="1200" dirty="0" smtClean="0"/>
              <a:t>=ukmo_hadgem2-a&amp;var=</a:t>
            </a:r>
            <a:r>
              <a:rPr lang="en-US" sz="1200" dirty="0" err="1" smtClean="0"/>
              <a:t>ts&amp;start_time</a:t>
            </a:r>
            <a:r>
              <a:rPr lang="en-US" sz="1200" dirty="0" smtClean="0"/>
              <a:t>=199001&amp;end_time=199512&amp;lon1=0&amp;lon2=100&amp;lat1=-29&amp;lat2=29&amp;months=1,2,3</a:t>
            </a:r>
          </a:p>
          <a:p>
            <a:pPr lvl="1"/>
            <a:r>
              <a:rPr lang="en-US" sz="2000" dirty="0" smtClean="0"/>
              <a:t>Define port number and location of static data</a:t>
            </a:r>
            <a:endParaRPr lang="en-US" sz="2000" dirty="0"/>
          </a:p>
          <a:p>
            <a:r>
              <a:rPr lang="en-US" sz="2000" dirty="0"/>
              <a:t>S</a:t>
            </a:r>
            <a:r>
              <a:rPr lang="en-US" sz="2000" dirty="0" smtClean="0"/>
              <a:t>eparate app. traffic from static HTTP traffic</a:t>
            </a:r>
          </a:p>
          <a:p>
            <a:pPr lvl="1"/>
            <a:r>
              <a:rPr lang="en-US" sz="2000" dirty="0" smtClean="0"/>
              <a:t>Use </a:t>
            </a:r>
            <a:r>
              <a:rPr lang="en-US" sz="2000" dirty="0" err="1" smtClean="0"/>
              <a:t>Gunicorn</a:t>
            </a:r>
            <a:r>
              <a:rPr lang="en-US" sz="2000" dirty="0" smtClean="0"/>
              <a:t> to provide Web Server Gateway Interface (WSGI) service (app.)</a:t>
            </a:r>
          </a:p>
          <a:p>
            <a:pPr lvl="1"/>
            <a:r>
              <a:rPr lang="en-US" sz="2000" dirty="0" smtClean="0"/>
              <a:t>Use Tornado to provide web service (static HTTP)</a:t>
            </a:r>
            <a:endParaRPr lang="en-US" sz="20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54</a:t>
            </a:fld>
            <a:endParaRPr lang="en-US"/>
          </a:p>
        </p:txBody>
      </p:sp>
    </p:spTree>
    <p:extLst>
      <p:ext uri="{BB962C8B-B14F-4D97-AF65-F5344CB8AC3E}">
        <p14:creationId xmlns:p14="http://schemas.microsoft.com/office/powerpoint/2010/main" val="171295639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4737"/>
          </a:xfrm>
        </p:spPr>
        <p:txBody>
          <a:bodyPr/>
          <a:lstStyle/>
          <a:p>
            <a:r>
              <a:rPr lang="en-US" sz="3600" dirty="0" smtClean="0"/>
              <a:t>Building Web Browser Interface</a:t>
            </a:r>
            <a:endParaRPr lang="en-US" sz="3600" dirty="0"/>
          </a:p>
        </p:txBody>
      </p:sp>
      <p:sp>
        <p:nvSpPr>
          <p:cNvPr id="3" name="Content Placeholder 2"/>
          <p:cNvSpPr>
            <a:spLocks noGrp="1"/>
          </p:cNvSpPr>
          <p:nvPr>
            <p:ph idx="1"/>
          </p:nvPr>
        </p:nvSpPr>
        <p:spPr>
          <a:xfrm>
            <a:off x="457200" y="1024222"/>
            <a:ext cx="8229600" cy="5517127"/>
          </a:xfrm>
        </p:spPr>
        <p:txBody>
          <a:bodyPr/>
          <a:lstStyle/>
          <a:p>
            <a:endParaRPr lang="en-US" sz="2000" dirty="0" smtClean="0"/>
          </a:p>
          <a:p>
            <a:r>
              <a:rPr lang="en-US" sz="2000" dirty="0" smtClean="0"/>
              <a:t>Designed web browser interface for our web services using JavaScript.</a:t>
            </a:r>
          </a:p>
          <a:p>
            <a:pPr lvl="1"/>
            <a:r>
              <a:rPr lang="en-US" sz="2000" dirty="0" smtClean="0"/>
              <a:t>Provide an intuitive and easy access to the web services.</a:t>
            </a:r>
          </a:p>
          <a:p>
            <a:endParaRPr lang="en-US" sz="2000" dirty="0" smtClean="0"/>
          </a:p>
          <a:p>
            <a:r>
              <a:rPr lang="en-US" sz="2000" dirty="0" smtClean="0"/>
              <a:t>Implemented the web browser interface for 8 web services.</a:t>
            </a:r>
          </a:p>
          <a:p>
            <a:pPr lvl="1"/>
            <a:r>
              <a:rPr lang="en-US" sz="1600" dirty="0"/>
              <a:t>2D variable map display </a:t>
            </a:r>
          </a:p>
          <a:p>
            <a:pPr lvl="1"/>
            <a:r>
              <a:rPr lang="en-US" sz="1600" dirty="0"/>
              <a:t>2D variable time series </a:t>
            </a:r>
          </a:p>
          <a:p>
            <a:pPr lvl="1"/>
            <a:r>
              <a:rPr lang="en-US" sz="1600" dirty="0"/>
              <a:t>2D zonal mean plots.</a:t>
            </a:r>
            <a:endParaRPr lang="en-US" sz="1200" dirty="0"/>
          </a:p>
          <a:p>
            <a:pPr lvl="1"/>
            <a:r>
              <a:rPr lang="en-US" sz="1600" dirty="0"/>
              <a:t>3D variable zonal mean</a:t>
            </a:r>
          </a:p>
          <a:p>
            <a:pPr lvl="1"/>
            <a:r>
              <a:rPr lang="en-US" sz="1600" dirty="0"/>
              <a:t>3D vertical profiles</a:t>
            </a:r>
          </a:p>
          <a:p>
            <a:pPr lvl="1"/>
            <a:r>
              <a:rPr lang="en-US" sz="1600" dirty="0"/>
              <a:t>3D pressure-level slice </a:t>
            </a:r>
            <a:r>
              <a:rPr lang="en-US" sz="1600" dirty="0" smtClean="0"/>
              <a:t>map</a:t>
            </a:r>
          </a:p>
          <a:p>
            <a:pPr lvl="1"/>
            <a:r>
              <a:rPr lang="en-US" sz="1600" dirty="0"/>
              <a:t>Two variable scatter plot and correlation analysis</a:t>
            </a:r>
          </a:p>
          <a:p>
            <a:pPr lvl="1"/>
            <a:r>
              <a:rPr lang="en-US" sz="1600" dirty="0"/>
              <a:t>Two variable difference </a:t>
            </a:r>
            <a:r>
              <a:rPr lang="en-US" sz="1600" dirty="0" smtClean="0"/>
              <a:t>plot</a:t>
            </a:r>
          </a:p>
          <a:p>
            <a:pPr lvl="1"/>
            <a:endParaRPr lang="en-US" sz="1600" dirty="0"/>
          </a:p>
          <a:p>
            <a:r>
              <a:rPr lang="en-US" sz="2000" dirty="0" smtClean="0"/>
              <a:t>Users can display plots and download the output result in </a:t>
            </a:r>
            <a:r>
              <a:rPr lang="en-US" sz="2000" dirty="0" err="1" smtClean="0"/>
              <a:t>NetCDF</a:t>
            </a:r>
            <a:r>
              <a:rPr lang="en-US" sz="2000" dirty="0" smtClean="0"/>
              <a:t> file. </a:t>
            </a:r>
            <a:endParaRPr lang="en-US" sz="2000" dirty="0"/>
          </a:p>
          <a:p>
            <a:pPr marL="0" indent="0">
              <a:buNone/>
            </a:pPr>
            <a:endParaRPr lang="en-US" sz="2000" dirty="0" smtClean="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55</a:t>
            </a:fld>
            <a:endParaRPr lang="en-US"/>
          </a:p>
        </p:txBody>
      </p:sp>
    </p:spTree>
    <p:extLst>
      <p:ext uri="{BB962C8B-B14F-4D97-AF65-F5344CB8AC3E}">
        <p14:creationId xmlns:p14="http://schemas.microsoft.com/office/powerpoint/2010/main" val="197584079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56</a:t>
            </a:fld>
            <a:endParaRPr lang="en-US"/>
          </a:p>
        </p:txBody>
      </p:sp>
      <p:sp>
        <p:nvSpPr>
          <p:cNvPr id="5" name="Title 1"/>
          <p:cNvSpPr>
            <a:spLocks noGrp="1"/>
          </p:cNvSpPr>
          <p:nvPr>
            <p:ph type="title"/>
          </p:nvPr>
        </p:nvSpPr>
        <p:spPr>
          <a:xfrm>
            <a:off x="457200" y="274638"/>
            <a:ext cx="8229600" cy="933940"/>
          </a:xfrm>
        </p:spPr>
        <p:txBody>
          <a:bodyPr/>
          <a:lstStyle/>
          <a:p>
            <a:r>
              <a:rPr lang="en-US" sz="3600" dirty="0" smtClean="0"/>
              <a:t>Virtualizing Service</a:t>
            </a:r>
            <a:endParaRPr lang="en-US" sz="3600" dirty="0"/>
          </a:p>
        </p:txBody>
      </p:sp>
      <p:sp>
        <p:nvSpPr>
          <p:cNvPr id="6" name="Content Placeholder 2"/>
          <p:cNvSpPr>
            <a:spLocks noGrp="1"/>
          </p:cNvSpPr>
          <p:nvPr>
            <p:ph idx="1"/>
          </p:nvPr>
        </p:nvSpPr>
        <p:spPr>
          <a:xfrm>
            <a:off x="457200" y="1433908"/>
            <a:ext cx="8229600" cy="4692256"/>
          </a:xfrm>
        </p:spPr>
        <p:txBody>
          <a:bodyPr/>
          <a:lstStyle/>
          <a:p>
            <a:r>
              <a:rPr lang="en-US" sz="2000" dirty="0" smtClean="0">
                <a:solidFill>
                  <a:srgbClr val="000000"/>
                </a:solidFill>
                <a:latin typeface="Comic Sans MS" charset="0"/>
              </a:rPr>
              <a:t>Use </a:t>
            </a:r>
            <a:r>
              <a:rPr lang="en-US" sz="2000" dirty="0" err="1" smtClean="0">
                <a:solidFill>
                  <a:srgbClr val="000000"/>
                </a:solidFill>
                <a:latin typeface="Comic Sans MS" charset="0"/>
              </a:rPr>
              <a:t>VMWare</a:t>
            </a:r>
            <a:r>
              <a:rPr lang="en-US" sz="2000" dirty="0" smtClean="0">
                <a:solidFill>
                  <a:srgbClr val="000000"/>
                </a:solidFill>
                <a:latin typeface="Comic Sans MS" charset="0"/>
              </a:rPr>
              <a:t> (</a:t>
            </a:r>
            <a:r>
              <a:rPr lang="en-US" sz="2000" dirty="0" err="1" smtClean="0">
                <a:solidFill>
                  <a:srgbClr val="000000"/>
                </a:solidFill>
                <a:latin typeface="Comic Sans MS" charset="0"/>
              </a:rPr>
              <a:t>VMPlayer</a:t>
            </a:r>
            <a:r>
              <a:rPr lang="en-US" sz="2000" dirty="0" smtClean="0">
                <a:solidFill>
                  <a:srgbClr val="000000"/>
                </a:solidFill>
                <a:latin typeface="Comic Sans MS" charset="0"/>
              </a:rPr>
              <a:t>)</a:t>
            </a:r>
          </a:p>
          <a:p>
            <a:pPr lvl="1"/>
            <a:r>
              <a:rPr lang="en-US" sz="2000" dirty="0" smtClean="0">
                <a:solidFill>
                  <a:srgbClr val="000000"/>
                </a:solidFill>
                <a:latin typeface="Comic Sans MS" charset="0"/>
              </a:rPr>
              <a:t>Host OS: </a:t>
            </a:r>
            <a:r>
              <a:rPr lang="en-US" sz="2000" dirty="0" err="1" smtClean="0">
                <a:solidFill>
                  <a:srgbClr val="000000"/>
                </a:solidFill>
                <a:latin typeface="Comic Sans MS" charset="0"/>
              </a:rPr>
              <a:t>CentOS</a:t>
            </a:r>
            <a:r>
              <a:rPr lang="en-US" sz="2000" dirty="0" smtClean="0">
                <a:solidFill>
                  <a:srgbClr val="000000"/>
                </a:solidFill>
                <a:latin typeface="Comic Sans MS" charset="0"/>
              </a:rPr>
              <a:t> (Linux)</a:t>
            </a:r>
          </a:p>
          <a:p>
            <a:pPr lvl="1"/>
            <a:r>
              <a:rPr lang="en-US" sz="2000" dirty="0" smtClean="0">
                <a:solidFill>
                  <a:srgbClr val="000000"/>
                </a:solidFill>
                <a:latin typeface="Comic Sans MS" charset="0"/>
              </a:rPr>
              <a:t>Guest OS: Ubuntu (Linux)</a:t>
            </a:r>
          </a:p>
          <a:p>
            <a:pPr lvl="1"/>
            <a:r>
              <a:rPr lang="en-US" sz="2000" dirty="0" smtClean="0">
                <a:solidFill>
                  <a:srgbClr val="000000"/>
                </a:solidFill>
                <a:latin typeface="Comic Sans MS" charset="0"/>
              </a:rPr>
              <a:t>Open source software, python packages, etc. installed on guest OS</a:t>
            </a:r>
          </a:p>
          <a:p>
            <a:pPr lvl="1"/>
            <a:r>
              <a:rPr lang="en-US" sz="2000" dirty="0" smtClean="0">
                <a:solidFill>
                  <a:srgbClr val="000000"/>
                </a:solidFill>
                <a:latin typeface="Comic Sans MS" charset="0"/>
              </a:rPr>
              <a:t>Services deployed to guest OS</a:t>
            </a:r>
          </a:p>
          <a:p>
            <a:pPr lvl="1"/>
            <a:r>
              <a:rPr lang="en-US" sz="2000" dirty="0" smtClean="0">
                <a:solidFill>
                  <a:srgbClr val="000000"/>
                </a:solidFill>
                <a:latin typeface="Comic Sans MS" charset="0"/>
              </a:rPr>
              <a:t>Developers’ user accounts are on guest OS</a:t>
            </a:r>
          </a:p>
          <a:p>
            <a:pPr lvl="1"/>
            <a:r>
              <a:rPr lang="en-US" sz="2000" dirty="0" smtClean="0">
                <a:solidFill>
                  <a:srgbClr val="000000"/>
                </a:solidFill>
                <a:latin typeface="Comic Sans MS" charset="0"/>
              </a:rPr>
              <a:t>RAID disk, with 100TB capacity, is mapped from host OS to guest OS</a:t>
            </a:r>
          </a:p>
          <a:p>
            <a:pPr lvl="1"/>
            <a:r>
              <a:rPr lang="en-US" sz="2000" dirty="0" smtClean="0">
                <a:solidFill>
                  <a:srgbClr val="000000"/>
                </a:solidFill>
                <a:latin typeface="Comic Sans MS" charset="0"/>
              </a:rPr>
              <a:t>Host ports need to be open and forwarded to guest OS</a:t>
            </a:r>
          </a:p>
          <a:p>
            <a:pPr lvl="1"/>
            <a:r>
              <a:rPr lang="en-US" sz="2000" dirty="0" smtClean="0">
                <a:solidFill>
                  <a:srgbClr val="000000"/>
                </a:solidFill>
                <a:latin typeface="Comic Sans MS" charset="0"/>
              </a:rPr>
              <a:t>Benefits: guest OS runs on any host OS, so moving is quick; no need to reinstall all the dependent packages again</a:t>
            </a:r>
          </a:p>
        </p:txBody>
      </p:sp>
    </p:spTree>
    <p:extLst>
      <p:ext uri="{BB962C8B-B14F-4D97-AF65-F5344CB8AC3E}">
        <p14:creationId xmlns:p14="http://schemas.microsoft.com/office/powerpoint/2010/main" val="282138634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57</a:t>
            </a:fld>
            <a:endParaRPr lang="en-US"/>
          </a:p>
        </p:txBody>
      </p:sp>
      <p:sp>
        <p:nvSpPr>
          <p:cNvPr id="5" name="Title 1"/>
          <p:cNvSpPr>
            <a:spLocks noGrp="1"/>
          </p:cNvSpPr>
          <p:nvPr>
            <p:ph type="title"/>
          </p:nvPr>
        </p:nvSpPr>
        <p:spPr>
          <a:xfrm>
            <a:off x="457200" y="274638"/>
            <a:ext cx="8229600" cy="933940"/>
          </a:xfrm>
        </p:spPr>
        <p:txBody>
          <a:bodyPr/>
          <a:lstStyle/>
          <a:p>
            <a:r>
              <a:rPr lang="en-US" sz="3600" dirty="0" smtClean="0"/>
              <a:t>Public Access to the web servers </a:t>
            </a:r>
            <a:endParaRPr lang="en-US" sz="3600" dirty="0"/>
          </a:p>
        </p:txBody>
      </p:sp>
      <p:sp>
        <p:nvSpPr>
          <p:cNvPr id="6" name="Content Placeholder 2"/>
          <p:cNvSpPr>
            <a:spLocks noGrp="1"/>
          </p:cNvSpPr>
          <p:nvPr>
            <p:ph idx="1"/>
          </p:nvPr>
        </p:nvSpPr>
        <p:spPr>
          <a:xfrm>
            <a:off x="457200" y="1433908"/>
            <a:ext cx="8229600" cy="5171244"/>
          </a:xfrm>
        </p:spPr>
        <p:txBody>
          <a:bodyPr/>
          <a:lstStyle/>
          <a:p>
            <a:r>
              <a:rPr lang="en-US" sz="2000" dirty="0" smtClean="0">
                <a:solidFill>
                  <a:srgbClr val="000000"/>
                </a:solidFill>
                <a:latin typeface="Comic Sans MS" charset="0"/>
              </a:rPr>
              <a:t>Perimeter </a:t>
            </a:r>
            <a:r>
              <a:rPr lang="en-US" sz="2000" dirty="0">
                <a:solidFill>
                  <a:srgbClr val="000000"/>
                </a:solidFill>
                <a:latin typeface="Comic Sans MS" charset="0"/>
              </a:rPr>
              <a:t>access </a:t>
            </a:r>
            <a:r>
              <a:rPr lang="en-US" sz="2000" dirty="0" smtClean="0">
                <a:solidFill>
                  <a:srgbClr val="000000"/>
                </a:solidFill>
                <a:latin typeface="Comic Sans MS" charset="0"/>
              </a:rPr>
              <a:t>approval for our web servers is </a:t>
            </a:r>
            <a:r>
              <a:rPr lang="en-US" sz="2000" dirty="0">
                <a:solidFill>
                  <a:srgbClr val="000000"/>
                </a:solidFill>
                <a:latin typeface="Comic Sans MS" charset="0"/>
              </a:rPr>
              <a:t>necessary for summer school support since the school will be held at the Caltech campus, which is outside </a:t>
            </a:r>
            <a:r>
              <a:rPr lang="en-US" sz="2000" dirty="0" smtClean="0">
                <a:solidFill>
                  <a:srgbClr val="000000"/>
                </a:solidFill>
                <a:latin typeface="Comic Sans MS" charset="0"/>
              </a:rPr>
              <a:t>JPL </a:t>
            </a:r>
            <a:r>
              <a:rPr lang="en-US" sz="2000" dirty="0">
                <a:solidFill>
                  <a:srgbClr val="000000"/>
                </a:solidFill>
                <a:latin typeface="Comic Sans MS" charset="0"/>
              </a:rPr>
              <a:t>network.</a:t>
            </a:r>
          </a:p>
          <a:p>
            <a:r>
              <a:rPr lang="en-US" sz="2000" dirty="0">
                <a:solidFill>
                  <a:srgbClr val="000000"/>
                </a:solidFill>
                <a:latin typeface="Comic Sans MS" charset="0"/>
              </a:rPr>
              <a:t>JPL approved the content of the web page for export control </a:t>
            </a:r>
            <a:r>
              <a:rPr lang="en-US" sz="2000" dirty="0" smtClean="0">
                <a:solidFill>
                  <a:srgbClr val="000000"/>
                </a:solidFill>
                <a:latin typeface="Comic Sans MS" charset="0"/>
              </a:rPr>
              <a:t>compliance (June 2013). </a:t>
            </a:r>
            <a:endParaRPr lang="en-US" sz="2000" dirty="0">
              <a:solidFill>
                <a:srgbClr val="000000"/>
              </a:solidFill>
              <a:latin typeface="Comic Sans MS" charset="0"/>
            </a:endParaRPr>
          </a:p>
          <a:p>
            <a:r>
              <a:rPr lang="en-US" sz="2000" dirty="0" smtClean="0">
                <a:solidFill>
                  <a:srgbClr val="000000"/>
                </a:solidFill>
                <a:latin typeface="Comic Sans MS" charset="0"/>
              </a:rPr>
              <a:t>JPL approved inbound perimeter access to our web servers (July 2013).</a:t>
            </a:r>
          </a:p>
          <a:p>
            <a:r>
              <a:rPr lang="en-US" sz="2000" dirty="0" smtClean="0">
                <a:solidFill>
                  <a:srgbClr val="000000"/>
                </a:solidFill>
                <a:latin typeface="Comic Sans MS" charset="0"/>
              </a:rPr>
              <a:t>Three web servers have inbound access approved from outside JPL network. </a:t>
            </a:r>
          </a:p>
          <a:p>
            <a:pPr lvl="1"/>
            <a:r>
              <a:rPr lang="en-US" sz="2000" dirty="0">
                <a:solidFill>
                  <a:srgbClr val="000000"/>
                </a:solidFill>
                <a:latin typeface="Comic Sans MS" charset="0"/>
                <a:hlinkClick r:id="rId2"/>
              </a:rPr>
              <a:t>http://cmacws.jpl.nasa.gov:8080/cmac/</a:t>
            </a:r>
            <a:r>
              <a:rPr lang="en-US" sz="2000" dirty="0">
                <a:solidFill>
                  <a:srgbClr val="000000"/>
                </a:solidFill>
                <a:latin typeface="Comic Sans MS" charset="0"/>
              </a:rPr>
              <a:t> </a:t>
            </a:r>
          </a:p>
          <a:p>
            <a:pPr lvl="1"/>
            <a:r>
              <a:rPr lang="en-US" sz="2000" dirty="0">
                <a:solidFill>
                  <a:srgbClr val="000000"/>
                </a:solidFill>
                <a:latin typeface="Comic Sans MS" charset="0"/>
                <a:hlinkClick r:id="rId3"/>
              </a:rPr>
              <a:t>http://cmacws2.jpl.nasa.gov:8080/cmac/</a:t>
            </a:r>
            <a:r>
              <a:rPr lang="en-US" sz="2000" dirty="0">
                <a:solidFill>
                  <a:srgbClr val="000000"/>
                </a:solidFill>
                <a:latin typeface="Comic Sans MS" charset="0"/>
              </a:rPr>
              <a:t> </a:t>
            </a:r>
          </a:p>
          <a:p>
            <a:pPr lvl="1"/>
            <a:r>
              <a:rPr lang="en-US" sz="2000" dirty="0">
                <a:solidFill>
                  <a:srgbClr val="000000"/>
                </a:solidFill>
                <a:latin typeface="Comic Sans MS" charset="0"/>
                <a:hlinkClick r:id="rId4"/>
              </a:rPr>
              <a:t>http://cmacws4.jpl.nasa.gov:8080/cmac/</a:t>
            </a:r>
            <a:r>
              <a:rPr lang="en-US" sz="2000" dirty="0">
                <a:solidFill>
                  <a:srgbClr val="000000"/>
                </a:solidFill>
                <a:latin typeface="Comic Sans MS" charset="0"/>
              </a:rPr>
              <a:t>    </a:t>
            </a:r>
            <a:endParaRPr lang="en-US" sz="2000" dirty="0" smtClean="0">
              <a:solidFill>
                <a:srgbClr val="000000"/>
              </a:solidFill>
              <a:latin typeface="Comic Sans MS" charset="0"/>
            </a:endParaRPr>
          </a:p>
          <a:p>
            <a:r>
              <a:rPr lang="en-US" sz="2000" dirty="0" smtClean="0">
                <a:solidFill>
                  <a:srgbClr val="000000"/>
                </a:solidFill>
                <a:latin typeface="Comic Sans MS" charset="0"/>
              </a:rPr>
              <a:t>One web server is kept inside the JPL network for development. </a:t>
            </a:r>
          </a:p>
          <a:p>
            <a:pPr marL="742950" lvl="2" indent="-342900">
              <a:buFont typeface="Lucida Grande"/>
              <a:buChar char="-"/>
            </a:pPr>
            <a:r>
              <a:rPr lang="en-US" sz="2000" dirty="0">
                <a:solidFill>
                  <a:srgbClr val="000000"/>
                </a:solidFill>
                <a:latin typeface="Comic Sans MS" charset="0"/>
                <a:hlinkClick r:id="rId2"/>
              </a:rPr>
              <a:t>http://</a:t>
            </a:r>
            <a:r>
              <a:rPr lang="en-US" sz="2000" dirty="0" smtClean="0">
                <a:solidFill>
                  <a:srgbClr val="000000"/>
                </a:solidFill>
                <a:latin typeface="Comic Sans MS" charset="0"/>
                <a:hlinkClick r:id="rId2"/>
              </a:rPr>
              <a:t>cmacws3.</a:t>
            </a:r>
            <a:r>
              <a:rPr lang="en-US" sz="2000" dirty="0">
                <a:solidFill>
                  <a:srgbClr val="000000"/>
                </a:solidFill>
                <a:latin typeface="Comic Sans MS" charset="0"/>
                <a:hlinkClick r:id="rId2"/>
              </a:rPr>
              <a:t>jpl.nasa.gov:8080/cmac/</a:t>
            </a:r>
            <a:r>
              <a:rPr lang="en-US" sz="2000" dirty="0">
                <a:solidFill>
                  <a:srgbClr val="000000"/>
                </a:solidFill>
                <a:latin typeface="Comic Sans MS" charset="0"/>
              </a:rPr>
              <a:t> </a:t>
            </a:r>
          </a:p>
          <a:p>
            <a:endParaRPr lang="en-US" sz="2000" dirty="0">
              <a:solidFill>
                <a:srgbClr val="000000"/>
              </a:solidFill>
              <a:latin typeface="Comic Sans MS" charset="0"/>
            </a:endParaRPr>
          </a:p>
          <a:p>
            <a:pPr marL="0" indent="0">
              <a:buNone/>
            </a:pPr>
            <a:endParaRPr lang="en-US" sz="2000" dirty="0" smtClean="0">
              <a:solidFill>
                <a:srgbClr val="000000"/>
              </a:solidFill>
              <a:latin typeface="Comic Sans MS" charset="0"/>
            </a:endParaRPr>
          </a:p>
        </p:txBody>
      </p:sp>
    </p:spTree>
    <p:extLst>
      <p:ext uri="{BB962C8B-B14F-4D97-AF65-F5344CB8AC3E}">
        <p14:creationId xmlns:p14="http://schemas.microsoft.com/office/powerpoint/2010/main" val="317709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1221"/>
          </a:xfrm>
        </p:spPr>
        <p:txBody>
          <a:bodyPr/>
          <a:lstStyle/>
          <a:p>
            <a:r>
              <a:rPr lang="en-US" sz="3200" dirty="0" smtClean="0"/>
              <a:t>Analysis Capabilities (1)</a:t>
            </a:r>
            <a:endParaRPr lang="en-US" sz="3200" dirty="0"/>
          </a:p>
        </p:txBody>
      </p:sp>
      <p:sp>
        <p:nvSpPr>
          <p:cNvPr id="3" name="Content Placeholder 2"/>
          <p:cNvSpPr>
            <a:spLocks noGrp="1"/>
          </p:cNvSpPr>
          <p:nvPr>
            <p:ph idx="1"/>
          </p:nvPr>
        </p:nvSpPr>
        <p:spPr>
          <a:xfrm>
            <a:off x="78828" y="1019370"/>
            <a:ext cx="9055800" cy="2140749"/>
          </a:xfrm>
        </p:spPr>
        <p:txBody>
          <a:bodyPr/>
          <a:lstStyle/>
          <a:p>
            <a:r>
              <a:rPr lang="en-US" sz="2000" dirty="0" smtClean="0"/>
              <a:t>Display a two dimensional physical variable on a map as function of longitude and latitude</a:t>
            </a:r>
          </a:p>
          <a:p>
            <a:pPr lvl="1"/>
            <a:r>
              <a:rPr lang="en-US" sz="1800" dirty="0" smtClean="0"/>
              <a:t>Temporal average is computed for a specified range</a:t>
            </a:r>
          </a:p>
          <a:p>
            <a:pPr lvl="1"/>
            <a:r>
              <a:rPr lang="en-US" sz="1800" dirty="0"/>
              <a:t>U</a:t>
            </a:r>
            <a:r>
              <a:rPr lang="en-US" sz="1800" dirty="0" smtClean="0"/>
              <a:t>ser may choose a subset of months in a year to study seasonal variation</a:t>
            </a:r>
          </a:p>
          <a:p>
            <a:pPr lvl="1"/>
            <a:r>
              <a:rPr lang="en-US" sz="1800" dirty="0" smtClean="0"/>
              <a:t>Displayed region may be customized for examining details</a:t>
            </a: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58</a:t>
            </a:fld>
            <a:endParaRPr lang="en-US"/>
          </a:p>
        </p:txBody>
      </p:sp>
      <p:pic>
        <p:nvPicPr>
          <p:cNvPr id="5" name="Picture 4"/>
          <p:cNvPicPr>
            <a:picLocks noChangeAspect="1"/>
          </p:cNvPicPr>
          <p:nvPr/>
        </p:nvPicPr>
        <p:blipFill>
          <a:blip r:embed="rId2"/>
          <a:stretch>
            <a:fillRect/>
          </a:stretch>
        </p:blipFill>
        <p:spPr>
          <a:xfrm>
            <a:off x="2847053" y="5028936"/>
            <a:ext cx="1915564" cy="1439078"/>
          </a:xfrm>
          <a:prstGeom prst="rect">
            <a:avLst/>
          </a:prstGeom>
        </p:spPr>
      </p:pic>
      <p:pic>
        <p:nvPicPr>
          <p:cNvPr id="9" name="Picture 8"/>
          <p:cNvPicPr>
            <a:picLocks noChangeAspect="1"/>
          </p:cNvPicPr>
          <p:nvPr/>
        </p:nvPicPr>
        <p:blipFill>
          <a:blip r:embed="rId3"/>
          <a:stretch>
            <a:fillRect/>
          </a:stretch>
        </p:blipFill>
        <p:spPr>
          <a:xfrm>
            <a:off x="7114471" y="3165269"/>
            <a:ext cx="1933535" cy="1508662"/>
          </a:xfrm>
          <a:prstGeom prst="rect">
            <a:avLst/>
          </a:prstGeom>
        </p:spPr>
      </p:pic>
      <p:pic>
        <p:nvPicPr>
          <p:cNvPr id="10" name="Picture 9"/>
          <p:cNvPicPr>
            <a:picLocks noChangeAspect="1"/>
          </p:cNvPicPr>
          <p:nvPr/>
        </p:nvPicPr>
        <p:blipFill>
          <a:blip r:embed="rId4"/>
          <a:stretch>
            <a:fillRect/>
          </a:stretch>
        </p:blipFill>
        <p:spPr>
          <a:xfrm>
            <a:off x="596413" y="3160119"/>
            <a:ext cx="1915564" cy="1504958"/>
          </a:xfrm>
          <a:prstGeom prst="rect">
            <a:avLst/>
          </a:prstGeom>
        </p:spPr>
      </p:pic>
      <p:pic>
        <p:nvPicPr>
          <p:cNvPr id="11" name="Picture 10"/>
          <p:cNvPicPr>
            <a:picLocks noChangeAspect="1"/>
          </p:cNvPicPr>
          <p:nvPr/>
        </p:nvPicPr>
        <p:blipFill>
          <a:blip r:embed="rId5"/>
          <a:stretch>
            <a:fillRect/>
          </a:stretch>
        </p:blipFill>
        <p:spPr>
          <a:xfrm>
            <a:off x="5066544" y="3160119"/>
            <a:ext cx="1934484" cy="1499808"/>
          </a:xfrm>
          <a:prstGeom prst="rect">
            <a:avLst/>
          </a:prstGeom>
        </p:spPr>
      </p:pic>
      <p:pic>
        <p:nvPicPr>
          <p:cNvPr id="12" name="Picture 11"/>
          <p:cNvPicPr>
            <a:picLocks noChangeAspect="1"/>
          </p:cNvPicPr>
          <p:nvPr/>
        </p:nvPicPr>
        <p:blipFill>
          <a:blip r:embed="rId6"/>
          <a:stretch>
            <a:fillRect/>
          </a:stretch>
        </p:blipFill>
        <p:spPr>
          <a:xfrm>
            <a:off x="2847053" y="3165269"/>
            <a:ext cx="1919398" cy="1499808"/>
          </a:xfrm>
          <a:prstGeom prst="rect">
            <a:avLst/>
          </a:prstGeom>
        </p:spPr>
      </p:pic>
      <p:pic>
        <p:nvPicPr>
          <p:cNvPr id="13" name="Picture 12"/>
          <p:cNvPicPr>
            <a:picLocks noChangeAspect="1"/>
          </p:cNvPicPr>
          <p:nvPr/>
        </p:nvPicPr>
        <p:blipFill>
          <a:blip r:embed="rId7"/>
          <a:stretch>
            <a:fillRect/>
          </a:stretch>
        </p:blipFill>
        <p:spPr>
          <a:xfrm>
            <a:off x="7114471" y="5028936"/>
            <a:ext cx="1829044" cy="1439078"/>
          </a:xfrm>
          <a:prstGeom prst="rect">
            <a:avLst/>
          </a:prstGeom>
        </p:spPr>
      </p:pic>
      <p:sp>
        <p:nvSpPr>
          <p:cNvPr id="14" name="TextBox 13"/>
          <p:cNvSpPr txBox="1"/>
          <p:nvPr/>
        </p:nvSpPr>
        <p:spPr>
          <a:xfrm>
            <a:off x="0" y="4631885"/>
            <a:ext cx="6566943" cy="338554"/>
          </a:xfrm>
          <a:prstGeom prst="rect">
            <a:avLst/>
          </a:prstGeom>
          <a:noFill/>
        </p:spPr>
        <p:txBody>
          <a:bodyPr wrap="square" rtlCol="0">
            <a:spAutoFit/>
          </a:bodyPr>
          <a:lstStyle/>
          <a:p>
            <a:r>
              <a:rPr lang="en-US" sz="1600" b="1" dirty="0" smtClean="0"/>
              <a:t>Surface temperature,  annual                    summer                                winter</a:t>
            </a:r>
            <a:endParaRPr lang="en-US" sz="1600" b="1" dirty="0"/>
          </a:p>
        </p:txBody>
      </p:sp>
      <p:sp>
        <p:nvSpPr>
          <p:cNvPr id="15" name="TextBox 14"/>
          <p:cNvSpPr txBox="1"/>
          <p:nvPr/>
        </p:nvSpPr>
        <p:spPr>
          <a:xfrm>
            <a:off x="7192141" y="6466019"/>
            <a:ext cx="1942487" cy="338554"/>
          </a:xfrm>
          <a:prstGeom prst="rect">
            <a:avLst/>
          </a:prstGeom>
          <a:noFill/>
        </p:spPr>
        <p:txBody>
          <a:bodyPr wrap="square" rtlCol="0">
            <a:spAutoFit/>
          </a:bodyPr>
          <a:lstStyle/>
          <a:p>
            <a:r>
              <a:rPr lang="en-US" sz="1600" b="1" dirty="0" smtClean="0"/>
              <a:t>Precipitation, region</a:t>
            </a:r>
            <a:endParaRPr lang="en-US" sz="1600" b="1" dirty="0"/>
          </a:p>
        </p:txBody>
      </p:sp>
      <p:pic>
        <p:nvPicPr>
          <p:cNvPr id="16" name="Picture 15"/>
          <p:cNvPicPr>
            <a:picLocks noChangeAspect="1"/>
          </p:cNvPicPr>
          <p:nvPr/>
        </p:nvPicPr>
        <p:blipFill>
          <a:blip r:embed="rId8"/>
          <a:stretch>
            <a:fillRect/>
          </a:stretch>
        </p:blipFill>
        <p:spPr>
          <a:xfrm>
            <a:off x="596413" y="5078924"/>
            <a:ext cx="1811280" cy="1389090"/>
          </a:xfrm>
          <a:prstGeom prst="rect">
            <a:avLst/>
          </a:prstGeom>
        </p:spPr>
      </p:pic>
      <p:pic>
        <p:nvPicPr>
          <p:cNvPr id="17" name="Picture 16"/>
          <p:cNvPicPr>
            <a:picLocks noChangeAspect="1"/>
          </p:cNvPicPr>
          <p:nvPr/>
        </p:nvPicPr>
        <p:blipFill>
          <a:blip r:embed="rId9"/>
          <a:stretch>
            <a:fillRect/>
          </a:stretch>
        </p:blipFill>
        <p:spPr>
          <a:xfrm>
            <a:off x="5066544" y="5050881"/>
            <a:ext cx="1850243" cy="1439078"/>
          </a:xfrm>
          <a:prstGeom prst="rect">
            <a:avLst/>
          </a:prstGeom>
        </p:spPr>
      </p:pic>
      <p:sp>
        <p:nvSpPr>
          <p:cNvPr id="18" name="TextBox 17"/>
          <p:cNvSpPr txBox="1"/>
          <p:nvPr/>
        </p:nvSpPr>
        <p:spPr>
          <a:xfrm>
            <a:off x="3008414" y="6468014"/>
            <a:ext cx="1333447" cy="338554"/>
          </a:xfrm>
          <a:prstGeom prst="rect">
            <a:avLst/>
          </a:prstGeom>
          <a:noFill/>
        </p:spPr>
        <p:txBody>
          <a:bodyPr wrap="square" rtlCol="0">
            <a:spAutoFit/>
          </a:bodyPr>
          <a:lstStyle/>
          <a:p>
            <a:r>
              <a:rPr lang="en-US" sz="1600" b="1" dirty="0" smtClean="0"/>
              <a:t>Precipitation</a:t>
            </a:r>
            <a:endParaRPr lang="en-US" sz="1600" b="1" dirty="0"/>
          </a:p>
        </p:txBody>
      </p:sp>
      <p:sp>
        <p:nvSpPr>
          <p:cNvPr id="19" name="TextBox 18"/>
          <p:cNvSpPr txBox="1"/>
          <p:nvPr/>
        </p:nvSpPr>
        <p:spPr>
          <a:xfrm>
            <a:off x="5046853" y="6466019"/>
            <a:ext cx="2067618" cy="338554"/>
          </a:xfrm>
          <a:prstGeom prst="rect">
            <a:avLst/>
          </a:prstGeom>
          <a:noFill/>
        </p:spPr>
        <p:txBody>
          <a:bodyPr wrap="square" rtlCol="0">
            <a:spAutoFit/>
          </a:bodyPr>
          <a:lstStyle/>
          <a:p>
            <a:r>
              <a:rPr lang="en-US" sz="1600" b="1" dirty="0" smtClean="0"/>
              <a:t>cloud fraction, region</a:t>
            </a:r>
            <a:endParaRPr lang="en-US" sz="1600" b="1" dirty="0"/>
          </a:p>
        </p:txBody>
      </p:sp>
      <p:sp>
        <p:nvSpPr>
          <p:cNvPr id="20" name="TextBox 19"/>
          <p:cNvSpPr txBox="1"/>
          <p:nvPr/>
        </p:nvSpPr>
        <p:spPr>
          <a:xfrm>
            <a:off x="867634" y="6449554"/>
            <a:ext cx="1406674" cy="338554"/>
          </a:xfrm>
          <a:prstGeom prst="rect">
            <a:avLst/>
          </a:prstGeom>
          <a:noFill/>
        </p:spPr>
        <p:txBody>
          <a:bodyPr wrap="square" rtlCol="0">
            <a:spAutoFit/>
          </a:bodyPr>
          <a:lstStyle/>
          <a:p>
            <a:r>
              <a:rPr lang="en-US" sz="1600" b="1" dirty="0" smtClean="0"/>
              <a:t>cloud fraction</a:t>
            </a:r>
            <a:endParaRPr lang="en-US" sz="1600" b="1" dirty="0"/>
          </a:p>
        </p:txBody>
      </p:sp>
      <p:sp>
        <p:nvSpPr>
          <p:cNvPr id="21" name="TextBox 20"/>
          <p:cNvSpPr txBox="1"/>
          <p:nvPr/>
        </p:nvSpPr>
        <p:spPr>
          <a:xfrm>
            <a:off x="7211655" y="4643987"/>
            <a:ext cx="1790199" cy="338554"/>
          </a:xfrm>
          <a:prstGeom prst="rect">
            <a:avLst/>
          </a:prstGeom>
          <a:noFill/>
        </p:spPr>
        <p:txBody>
          <a:bodyPr wrap="square" rtlCol="0">
            <a:spAutoFit/>
          </a:bodyPr>
          <a:lstStyle/>
          <a:p>
            <a:r>
              <a:rPr lang="en-US" sz="1600" b="1" dirty="0" smtClean="0"/>
              <a:t>summer, region</a:t>
            </a:r>
            <a:endParaRPr lang="en-US" sz="1600" b="1" dirty="0"/>
          </a:p>
        </p:txBody>
      </p:sp>
    </p:spTree>
    <p:extLst>
      <p:ext uri="{BB962C8B-B14F-4D97-AF65-F5344CB8AC3E}">
        <p14:creationId xmlns:p14="http://schemas.microsoft.com/office/powerpoint/2010/main" val="126384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Functional Architecture Diagram </a:t>
            </a:r>
            <a:endParaRPr lang="en-US" sz="36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5</a:t>
            </a:fld>
            <a:endParaRPr lang="en-US"/>
          </a:p>
        </p:txBody>
      </p:sp>
      <p:pic>
        <p:nvPicPr>
          <p:cNvPr id="5" name="Picture 4"/>
          <p:cNvPicPr>
            <a:picLocks noChangeAspect="1"/>
          </p:cNvPicPr>
          <p:nvPr/>
        </p:nvPicPr>
        <p:blipFill rotWithShape="1">
          <a:blip r:embed="rId2"/>
          <a:srcRect l="2363" r="2933"/>
          <a:stretch/>
        </p:blipFill>
        <p:spPr>
          <a:xfrm>
            <a:off x="750475" y="1275817"/>
            <a:ext cx="7639967" cy="4997359"/>
          </a:xfrm>
          <a:prstGeom prst="rect">
            <a:avLst/>
          </a:prstGeom>
        </p:spPr>
      </p:pic>
      <p:sp>
        <p:nvSpPr>
          <p:cNvPr id="3" name="TextBox 2"/>
          <p:cNvSpPr txBox="1"/>
          <p:nvPr/>
        </p:nvSpPr>
        <p:spPr>
          <a:xfrm>
            <a:off x="3221934" y="6088510"/>
            <a:ext cx="2864887" cy="646331"/>
          </a:xfrm>
          <a:prstGeom prst="rect">
            <a:avLst/>
          </a:prstGeom>
          <a:noFill/>
        </p:spPr>
        <p:txBody>
          <a:bodyPr wrap="none" rtlCol="0">
            <a:spAutoFit/>
          </a:bodyPr>
          <a:lstStyle/>
          <a:p>
            <a:pPr algn="ctr"/>
            <a:r>
              <a:rPr lang="en-US" b="1" dirty="0" smtClean="0"/>
              <a:t>or</a:t>
            </a:r>
          </a:p>
          <a:p>
            <a:pPr algn="ctr"/>
            <a:r>
              <a:rPr lang="en-US" b="1" dirty="0" smtClean="0"/>
              <a:t>Cloud Computing Resources</a:t>
            </a:r>
            <a:endParaRPr lang="en-US" b="1" dirty="0"/>
          </a:p>
        </p:txBody>
      </p:sp>
    </p:spTree>
    <p:extLst>
      <p:ext uri="{BB962C8B-B14F-4D97-AF65-F5344CB8AC3E}">
        <p14:creationId xmlns:p14="http://schemas.microsoft.com/office/powerpoint/2010/main" val="349649752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1221"/>
          </a:xfrm>
        </p:spPr>
        <p:txBody>
          <a:bodyPr/>
          <a:lstStyle/>
          <a:p>
            <a:r>
              <a:rPr lang="en-US" sz="3200" dirty="0" smtClean="0"/>
              <a:t>Analysis Capabilities (2)</a:t>
            </a:r>
            <a:endParaRPr lang="en-US" sz="3200" dirty="0"/>
          </a:p>
        </p:txBody>
      </p:sp>
      <p:sp>
        <p:nvSpPr>
          <p:cNvPr id="3" name="Content Placeholder 2"/>
          <p:cNvSpPr>
            <a:spLocks noGrp="1"/>
          </p:cNvSpPr>
          <p:nvPr>
            <p:ph idx="1"/>
          </p:nvPr>
        </p:nvSpPr>
        <p:spPr>
          <a:xfrm>
            <a:off x="113862" y="1019371"/>
            <a:ext cx="8934144" cy="1152767"/>
          </a:xfrm>
        </p:spPr>
        <p:txBody>
          <a:bodyPr/>
          <a:lstStyle/>
          <a:p>
            <a:r>
              <a:rPr lang="en-US" sz="1600" dirty="0" smtClean="0"/>
              <a:t>Plot the time series of a 2D physical variable averaged over a specified region</a:t>
            </a:r>
          </a:p>
          <a:p>
            <a:r>
              <a:rPr lang="en-US" sz="1600" dirty="0" smtClean="0"/>
              <a:t>Plot the zonal mean of a 2D physical variable averaged over a temporal period</a:t>
            </a:r>
          </a:p>
          <a:p>
            <a:pPr lvl="1"/>
            <a:r>
              <a:rPr lang="en-US" sz="1600" dirty="0" smtClean="0"/>
              <a:t>User may select months in a year for study seasonal variation</a:t>
            </a:r>
          </a:p>
        </p:txBody>
      </p:sp>
      <p:sp>
        <p:nvSpPr>
          <p:cNvPr id="4" name="Slide Number Placeholder 3"/>
          <p:cNvSpPr>
            <a:spLocks noGrp="1"/>
          </p:cNvSpPr>
          <p:nvPr>
            <p:ph type="sldNum" sz="quarter" idx="12"/>
          </p:nvPr>
        </p:nvSpPr>
        <p:spPr>
          <a:xfrm>
            <a:off x="7010400" y="6492875"/>
            <a:ext cx="2133600" cy="365125"/>
          </a:xfrm>
        </p:spPr>
        <p:txBody>
          <a:bodyPr/>
          <a:lstStyle/>
          <a:p>
            <a:pPr>
              <a:defRPr/>
            </a:pPr>
            <a:fld id="{11C29698-AE0C-CC43-ACA3-6C4B510D6C4C}" type="slidenum">
              <a:rPr lang="en-US" smtClean="0"/>
              <a:pPr>
                <a:defRPr/>
              </a:pPr>
              <a:t>59</a:t>
            </a:fld>
            <a:endParaRPr lang="en-US"/>
          </a:p>
        </p:txBody>
      </p:sp>
      <p:sp>
        <p:nvSpPr>
          <p:cNvPr id="14" name="TextBox 13"/>
          <p:cNvSpPr txBox="1"/>
          <p:nvPr/>
        </p:nvSpPr>
        <p:spPr>
          <a:xfrm>
            <a:off x="3876593" y="3946432"/>
            <a:ext cx="1526934" cy="338554"/>
          </a:xfrm>
          <a:prstGeom prst="rect">
            <a:avLst/>
          </a:prstGeom>
          <a:noFill/>
        </p:spPr>
        <p:txBody>
          <a:bodyPr wrap="square" rtlCol="0">
            <a:spAutoFit/>
          </a:bodyPr>
          <a:lstStyle/>
          <a:p>
            <a:r>
              <a:rPr lang="en-US" sz="1600" b="1" dirty="0" smtClean="0"/>
              <a:t>NCAR-cam5</a:t>
            </a:r>
            <a:endParaRPr lang="en-US" sz="1600" b="1" dirty="0"/>
          </a:p>
        </p:txBody>
      </p:sp>
      <p:pic>
        <p:nvPicPr>
          <p:cNvPr id="6" name="Picture 5"/>
          <p:cNvPicPr>
            <a:picLocks noChangeAspect="1"/>
          </p:cNvPicPr>
          <p:nvPr/>
        </p:nvPicPr>
        <p:blipFill>
          <a:blip r:embed="rId2"/>
          <a:stretch>
            <a:fillRect/>
          </a:stretch>
        </p:blipFill>
        <p:spPr>
          <a:xfrm>
            <a:off x="1387959" y="2458715"/>
            <a:ext cx="1853075" cy="1407778"/>
          </a:xfrm>
          <a:prstGeom prst="rect">
            <a:avLst/>
          </a:prstGeom>
        </p:spPr>
      </p:pic>
      <p:sp>
        <p:nvSpPr>
          <p:cNvPr id="7" name="TextBox 6"/>
          <p:cNvSpPr txBox="1"/>
          <p:nvPr/>
        </p:nvSpPr>
        <p:spPr>
          <a:xfrm>
            <a:off x="1387959" y="3950164"/>
            <a:ext cx="1892064" cy="338554"/>
          </a:xfrm>
          <a:prstGeom prst="rect">
            <a:avLst/>
          </a:prstGeom>
          <a:noFill/>
        </p:spPr>
        <p:txBody>
          <a:bodyPr wrap="none" rtlCol="0">
            <a:spAutoFit/>
          </a:bodyPr>
          <a:lstStyle/>
          <a:p>
            <a:r>
              <a:rPr lang="en-US" sz="1600" b="1" dirty="0" smtClean="0"/>
              <a:t>UKMO_hadgem2-es</a:t>
            </a:r>
            <a:endParaRPr lang="en-US" sz="1600" b="1" dirty="0"/>
          </a:p>
        </p:txBody>
      </p:sp>
      <p:pic>
        <p:nvPicPr>
          <p:cNvPr id="8" name="Picture 7"/>
          <p:cNvPicPr>
            <a:picLocks noChangeAspect="1"/>
          </p:cNvPicPr>
          <p:nvPr/>
        </p:nvPicPr>
        <p:blipFill>
          <a:blip r:embed="rId3"/>
          <a:stretch>
            <a:fillRect/>
          </a:stretch>
        </p:blipFill>
        <p:spPr>
          <a:xfrm>
            <a:off x="3695951" y="2381353"/>
            <a:ext cx="1953713" cy="1485140"/>
          </a:xfrm>
          <a:prstGeom prst="rect">
            <a:avLst/>
          </a:prstGeom>
        </p:spPr>
      </p:pic>
      <p:pic>
        <p:nvPicPr>
          <p:cNvPr id="22" name="Picture 21"/>
          <p:cNvPicPr>
            <a:picLocks noChangeAspect="1"/>
          </p:cNvPicPr>
          <p:nvPr/>
        </p:nvPicPr>
        <p:blipFill>
          <a:blip r:embed="rId4"/>
          <a:stretch>
            <a:fillRect/>
          </a:stretch>
        </p:blipFill>
        <p:spPr>
          <a:xfrm>
            <a:off x="6175462" y="2381353"/>
            <a:ext cx="1861348" cy="1407778"/>
          </a:xfrm>
          <a:prstGeom prst="rect">
            <a:avLst/>
          </a:prstGeom>
        </p:spPr>
      </p:pic>
      <p:sp>
        <p:nvSpPr>
          <p:cNvPr id="23" name="TextBox 22"/>
          <p:cNvSpPr txBox="1"/>
          <p:nvPr/>
        </p:nvSpPr>
        <p:spPr>
          <a:xfrm>
            <a:off x="5950727" y="3946432"/>
            <a:ext cx="1930599" cy="338554"/>
          </a:xfrm>
          <a:prstGeom prst="rect">
            <a:avLst/>
          </a:prstGeom>
          <a:noFill/>
        </p:spPr>
        <p:txBody>
          <a:bodyPr wrap="square" rtlCol="0">
            <a:spAutoFit/>
          </a:bodyPr>
          <a:lstStyle/>
          <a:p>
            <a:r>
              <a:rPr lang="en-US" sz="1600" b="1" dirty="0" smtClean="0"/>
              <a:t>NCAR-cam5, Nino 3</a:t>
            </a:r>
            <a:endParaRPr lang="en-US" sz="1600" b="1" dirty="0"/>
          </a:p>
        </p:txBody>
      </p:sp>
      <p:sp>
        <p:nvSpPr>
          <p:cNvPr id="25" name="TextBox 24"/>
          <p:cNvSpPr txBox="1"/>
          <p:nvPr/>
        </p:nvSpPr>
        <p:spPr>
          <a:xfrm>
            <a:off x="105108" y="2927774"/>
            <a:ext cx="1301558" cy="830997"/>
          </a:xfrm>
          <a:prstGeom prst="rect">
            <a:avLst/>
          </a:prstGeom>
          <a:noFill/>
        </p:spPr>
        <p:txBody>
          <a:bodyPr wrap="none" rtlCol="0">
            <a:spAutoFit/>
          </a:bodyPr>
          <a:lstStyle/>
          <a:p>
            <a:r>
              <a:rPr lang="en-US" sz="1600" b="1" dirty="0" smtClean="0"/>
              <a:t>Surface</a:t>
            </a:r>
          </a:p>
          <a:p>
            <a:r>
              <a:rPr lang="en-US" sz="1600" b="1" dirty="0" smtClean="0"/>
              <a:t>Temperature</a:t>
            </a:r>
          </a:p>
          <a:p>
            <a:r>
              <a:rPr lang="en-US" sz="1600" b="1" dirty="0" smtClean="0"/>
              <a:t>Time series</a:t>
            </a:r>
            <a:endParaRPr lang="en-US" sz="1600" b="1" dirty="0"/>
          </a:p>
        </p:txBody>
      </p:sp>
      <p:pic>
        <p:nvPicPr>
          <p:cNvPr id="26" name="Picture 25"/>
          <p:cNvPicPr>
            <a:picLocks noChangeAspect="1"/>
          </p:cNvPicPr>
          <p:nvPr/>
        </p:nvPicPr>
        <p:blipFill>
          <a:blip r:embed="rId5"/>
          <a:stretch>
            <a:fillRect/>
          </a:stretch>
        </p:blipFill>
        <p:spPr>
          <a:xfrm>
            <a:off x="1406666" y="4525633"/>
            <a:ext cx="1884624" cy="1424731"/>
          </a:xfrm>
          <a:prstGeom prst="rect">
            <a:avLst/>
          </a:prstGeom>
        </p:spPr>
      </p:pic>
      <p:sp>
        <p:nvSpPr>
          <p:cNvPr id="27" name="TextBox 26"/>
          <p:cNvSpPr txBox="1"/>
          <p:nvPr/>
        </p:nvSpPr>
        <p:spPr>
          <a:xfrm>
            <a:off x="105108" y="4898437"/>
            <a:ext cx="1301558" cy="830997"/>
          </a:xfrm>
          <a:prstGeom prst="rect">
            <a:avLst/>
          </a:prstGeom>
          <a:noFill/>
        </p:spPr>
        <p:txBody>
          <a:bodyPr wrap="none" rtlCol="0">
            <a:spAutoFit/>
          </a:bodyPr>
          <a:lstStyle/>
          <a:p>
            <a:r>
              <a:rPr lang="en-US" sz="1600" b="1" dirty="0" smtClean="0"/>
              <a:t>Surface</a:t>
            </a:r>
          </a:p>
          <a:p>
            <a:r>
              <a:rPr lang="en-US" sz="1600" b="1" dirty="0" smtClean="0"/>
              <a:t>Temperature</a:t>
            </a:r>
          </a:p>
          <a:p>
            <a:r>
              <a:rPr lang="en-US" sz="1600" b="1" dirty="0" smtClean="0"/>
              <a:t>zonal means</a:t>
            </a:r>
            <a:endParaRPr lang="en-US" sz="1600" b="1" dirty="0"/>
          </a:p>
        </p:txBody>
      </p:sp>
      <p:sp>
        <p:nvSpPr>
          <p:cNvPr id="28" name="TextBox 27"/>
          <p:cNvSpPr txBox="1"/>
          <p:nvPr/>
        </p:nvSpPr>
        <p:spPr>
          <a:xfrm>
            <a:off x="1980111" y="6038037"/>
            <a:ext cx="767959" cy="338554"/>
          </a:xfrm>
          <a:prstGeom prst="rect">
            <a:avLst/>
          </a:prstGeom>
          <a:noFill/>
        </p:spPr>
        <p:txBody>
          <a:bodyPr wrap="none" rtlCol="0">
            <a:spAutoFit/>
          </a:bodyPr>
          <a:lstStyle/>
          <a:p>
            <a:r>
              <a:rPr lang="en-US" sz="1600" b="1" dirty="0" smtClean="0"/>
              <a:t>annual</a:t>
            </a:r>
            <a:endParaRPr lang="en-US" sz="1600" b="1" dirty="0"/>
          </a:p>
        </p:txBody>
      </p:sp>
      <p:pic>
        <p:nvPicPr>
          <p:cNvPr id="29" name="Picture 28"/>
          <p:cNvPicPr>
            <a:picLocks noChangeAspect="1"/>
          </p:cNvPicPr>
          <p:nvPr/>
        </p:nvPicPr>
        <p:blipFill>
          <a:blip r:embed="rId6"/>
          <a:stretch>
            <a:fillRect/>
          </a:stretch>
        </p:blipFill>
        <p:spPr>
          <a:xfrm>
            <a:off x="3819065" y="4483763"/>
            <a:ext cx="1867761" cy="1422311"/>
          </a:xfrm>
          <a:prstGeom prst="rect">
            <a:avLst/>
          </a:prstGeom>
        </p:spPr>
      </p:pic>
      <p:sp>
        <p:nvSpPr>
          <p:cNvPr id="30" name="TextBox 29"/>
          <p:cNvSpPr txBox="1"/>
          <p:nvPr/>
        </p:nvSpPr>
        <p:spPr>
          <a:xfrm>
            <a:off x="4052381" y="6055095"/>
            <a:ext cx="1249060" cy="338554"/>
          </a:xfrm>
          <a:prstGeom prst="rect">
            <a:avLst/>
          </a:prstGeom>
          <a:noFill/>
        </p:spPr>
        <p:txBody>
          <a:bodyPr wrap="none" rtlCol="0">
            <a:spAutoFit/>
          </a:bodyPr>
          <a:lstStyle/>
          <a:p>
            <a:r>
              <a:rPr lang="en-US" sz="1600" b="1" dirty="0" smtClean="0"/>
              <a:t>summer, JJA</a:t>
            </a:r>
            <a:endParaRPr lang="en-US" sz="1600" b="1" dirty="0"/>
          </a:p>
        </p:txBody>
      </p:sp>
      <p:pic>
        <p:nvPicPr>
          <p:cNvPr id="31" name="Picture 30"/>
          <p:cNvPicPr>
            <a:picLocks noChangeAspect="1"/>
          </p:cNvPicPr>
          <p:nvPr/>
        </p:nvPicPr>
        <p:blipFill>
          <a:blip r:embed="rId7"/>
          <a:stretch>
            <a:fillRect/>
          </a:stretch>
        </p:blipFill>
        <p:spPr>
          <a:xfrm>
            <a:off x="6175461" y="4483763"/>
            <a:ext cx="2031422" cy="1554274"/>
          </a:xfrm>
          <a:prstGeom prst="rect">
            <a:avLst/>
          </a:prstGeom>
        </p:spPr>
      </p:pic>
      <p:sp>
        <p:nvSpPr>
          <p:cNvPr id="32" name="TextBox 31"/>
          <p:cNvSpPr txBox="1"/>
          <p:nvPr/>
        </p:nvSpPr>
        <p:spPr>
          <a:xfrm>
            <a:off x="6632266" y="6055095"/>
            <a:ext cx="1148972" cy="338554"/>
          </a:xfrm>
          <a:prstGeom prst="rect">
            <a:avLst/>
          </a:prstGeom>
          <a:noFill/>
        </p:spPr>
        <p:txBody>
          <a:bodyPr wrap="none" rtlCol="0">
            <a:spAutoFit/>
          </a:bodyPr>
          <a:lstStyle/>
          <a:p>
            <a:r>
              <a:rPr lang="en-US" sz="1600" b="1" dirty="0" smtClean="0"/>
              <a:t>winter, DJF</a:t>
            </a:r>
            <a:endParaRPr lang="en-US" sz="1600" b="1" dirty="0"/>
          </a:p>
        </p:txBody>
      </p:sp>
    </p:spTree>
    <p:extLst>
      <p:ext uri="{BB962C8B-B14F-4D97-AF65-F5344CB8AC3E}">
        <p14:creationId xmlns:p14="http://schemas.microsoft.com/office/powerpoint/2010/main" val="366817093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52309"/>
          </a:xfrm>
        </p:spPr>
        <p:txBody>
          <a:bodyPr/>
          <a:lstStyle/>
          <a:p>
            <a:r>
              <a:rPr lang="en-US" sz="3200" dirty="0" smtClean="0"/>
              <a:t>Analysis Capabilities (3)</a:t>
            </a:r>
            <a:endParaRPr lang="en-US" sz="3200" dirty="0"/>
          </a:p>
        </p:txBody>
      </p:sp>
      <p:sp>
        <p:nvSpPr>
          <p:cNvPr id="3" name="Slide Number Placeholder 2"/>
          <p:cNvSpPr>
            <a:spLocks noGrp="1"/>
          </p:cNvSpPr>
          <p:nvPr>
            <p:ph type="sldNum" sz="quarter" idx="12"/>
          </p:nvPr>
        </p:nvSpPr>
        <p:spPr>
          <a:xfrm>
            <a:off x="7010400" y="6479924"/>
            <a:ext cx="2133600" cy="365125"/>
          </a:xfrm>
        </p:spPr>
        <p:txBody>
          <a:bodyPr/>
          <a:lstStyle/>
          <a:p>
            <a:pPr>
              <a:defRPr/>
            </a:pPr>
            <a:fld id="{122DD376-A923-A649-AD4F-9A663DAA151F}" type="slidenum">
              <a:rPr lang="en-US" smtClean="0"/>
              <a:pPr>
                <a:defRPr/>
              </a:pPr>
              <a:t>60</a:t>
            </a:fld>
            <a:endParaRPr lang="en-US" dirty="0"/>
          </a:p>
        </p:txBody>
      </p:sp>
      <p:pic>
        <p:nvPicPr>
          <p:cNvPr id="6" name="Picture 5"/>
          <p:cNvPicPr>
            <a:picLocks noChangeAspect="1"/>
          </p:cNvPicPr>
          <p:nvPr/>
        </p:nvPicPr>
        <p:blipFill rotWithShape="1">
          <a:blip r:embed="rId2"/>
          <a:srcRect b="49721"/>
          <a:stretch/>
        </p:blipFill>
        <p:spPr>
          <a:xfrm>
            <a:off x="0" y="3694818"/>
            <a:ext cx="4507842" cy="2721059"/>
          </a:xfrm>
          <a:prstGeom prst="rect">
            <a:avLst/>
          </a:prstGeom>
        </p:spPr>
      </p:pic>
      <p:pic>
        <p:nvPicPr>
          <p:cNvPr id="7" name="Picture 6"/>
          <p:cNvPicPr>
            <a:picLocks noChangeAspect="1"/>
          </p:cNvPicPr>
          <p:nvPr/>
        </p:nvPicPr>
        <p:blipFill>
          <a:blip r:embed="rId3"/>
          <a:stretch>
            <a:fillRect/>
          </a:stretch>
        </p:blipFill>
        <p:spPr>
          <a:xfrm>
            <a:off x="4591157" y="3694818"/>
            <a:ext cx="3573914" cy="2639332"/>
          </a:xfrm>
          <a:prstGeom prst="rect">
            <a:avLst/>
          </a:prstGeom>
        </p:spPr>
      </p:pic>
      <p:pic>
        <p:nvPicPr>
          <p:cNvPr id="8" name="Picture 7"/>
          <p:cNvPicPr>
            <a:picLocks noChangeAspect="1"/>
          </p:cNvPicPr>
          <p:nvPr/>
        </p:nvPicPr>
        <p:blipFill>
          <a:blip r:embed="rId4"/>
          <a:stretch>
            <a:fillRect/>
          </a:stretch>
        </p:blipFill>
        <p:spPr>
          <a:xfrm>
            <a:off x="4358710" y="1019370"/>
            <a:ext cx="3998962" cy="2435323"/>
          </a:xfrm>
          <a:prstGeom prst="rect">
            <a:avLst/>
          </a:prstGeom>
        </p:spPr>
      </p:pic>
      <p:sp>
        <p:nvSpPr>
          <p:cNvPr id="11" name="TextBox 10"/>
          <p:cNvSpPr txBox="1"/>
          <p:nvPr/>
        </p:nvSpPr>
        <p:spPr>
          <a:xfrm>
            <a:off x="886094" y="6415877"/>
            <a:ext cx="2813591" cy="338554"/>
          </a:xfrm>
          <a:prstGeom prst="rect">
            <a:avLst/>
          </a:prstGeom>
          <a:noFill/>
        </p:spPr>
        <p:txBody>
          <a:bodyPr wrap="none" rtlCol="0">
            <a:spAutoFit/>
          </a:bodyPr>
          <a:lstStyle/>
          <a:p>
            <a:r>
              <a:rPr lang="en-US" sz="1600" b="1" dirty="0" smtClean="0"/>
              <a:t>Zonal mean of air temperature</a:t>
            </a:r>
            <a:endParaRPr lang="en-US" sz="1600" b="1" dirty="0"/>
          </a:p>
        </p:txBody>
      </p:sp>
      <p:sp>
        <p:nvSpPr>
          <p:cNvPr id="12" name="TextBox 11"/>
          <p:cNvSpPr txBox="1"/>
          <p:nvPr/>
        </p:nvSpPr>
        <p:spPr>
          <a:xfrm>
            <a:off x="5073995" y="3379456"/>
            <a:ext cx="2938224" cy="338554"/>
          </a:xfrm>
          <a:prstGeom prst="rect">
            <a:avLst/>
          </a:prstGeom>
          <a:noFill/>
        </p:spPr>
        <p:txBody>
          <a:bodyPr wrap="none" rtlCol="0">
            <a:spAutoFit/>
          </a:bodyPr>
          <a:lstStyle/>
          <a:p>
            <a:r>
              <a:rPr lang="en-US" sz="1600" b="1" dirty="0" smtClean="0"/>
              <a:t>Cloud fraction change at 500hPa</a:t>
            </a:r>
            <a:endParaRPr lang="en-US" sz="1600" b="1" dirty="0"/>
          </a:p>
        </p:txBody>
      </p:sp>
      <p:sp>
        <p:nvSpPr>
          <p:cNvPr id="13" name="TextBox 12"/>
          <p:cNvSpPr txBox="1"/>
          <p:nvPr/>
        </p:nvSpPr>
        <p:spPr>
          <a:xfrm>
            <a:off x="4802489" y="6415877"/>
            <a:ext cx="3450885" cy="338554"/>
          </a:xfrm>
          <a:prstGeom prst="rect">
            <a:avLst/>
          </a:prstGeom>
          <a:noFill/>
        </p:spPr>
        <p:txBody>
          <a:bodyPr wrap="none" rtlCol="0">
            <a:spAutoFit/>
          </a:bodyPr>
          <a:lstStyle/>
          <a:p>
            <a:r>
              <a:rPr lang="en-US" sz="1600" b="1" dirty="0" smtClean="0"/>
              <a:t>Vertical profile of cloud water content</a:t>
            </a:r>
            <a:endParaRPr lang="en-US" sz="1600" b="1" dirty="0"/>
          </a:p>
        </p:txBody>
      </p:sp>
      <p:sp>
        <p:nvSpPr>
          <p:cNvPr id="10" name="Content Placeholder 2"/>
          <p:cNvSpPr txBox="1">
            <a:spLocks/>
          </p:cNvSpPr>
          <p:nvPr/>
        </p:nvSpPr>
        <p:spPr>
          <a:xfrm>
            <a:off x="113862" y="1019370"/>
            <a:ext cx="4314917" cy="2675447"/>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Comic Sans MS"/>
                <a:ea typeface="ＭＳ Ｐゴシック" charset="0"/>
                <a:cs typeface="Comic Sans M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Comic Sans MS"/>
                <a:ea typeface="ＭＳ Ｐゴシック" charset="0"/>
                <a:cs typeface="Comic Sans M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Comic Sans MS"/>
                <a:ea typeface="ＭＳ Ｐゴシック" charset="0"/>
                <a:cs typeface="Comic Sans M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Comic Sans MS"/>
                <a:ea typeface="ＭＳ Ｐゴシック" charset="0"/>
                <a:cs typeface="Comic Sans M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Comic Sans MS"/>
                <a:ea typeface="ＭＳ Ｐゴシック" charset="0"/>
                <a:cs typeface="Comic Sans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smtClean="0"/>
              <a:t>Plot the pressure-level slice of a 3D physical variable averaged over a specified region and temporal period. </a:t>
            </a:r>
          </a:p>
          <a:p>
            <a:r>
              <a:rPr lang="en-US" sz="1600" dirty="0" smtClean="0"/>
              <a:t>Plot the zonal mean of a 3D physical variable averaged over a temporal period.</a:t>
            </a:r>
          </a:p>
          <a:p>
            <a:r>
              <a:rPr lang="en-US" sz="1600" dirty="0" smtClean="0"/>
              <a:t>Plot the vertical profile of a 3D physical variable averaged over a temporal period.</a:t>
            </a:r>
          </a:p>
        </p:txBody>
      </p:sp>
    </p:spTree>
    <p:extLst>
      <p:ext uri="{BB962C8B-B14F-4D97-AF65-F5344CB8AC3E}">
        <p14:creationId xmlns:p14="http://schemas.microsoft.com/office/powerpoint/2010/main" val="165451358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52309"/>
          </a:xfrm>
        </p:spPr>
        <p:txBody>
          <a:bodyPr/>
          <a:lstStyle/>
          <a:p>
            <a:r>
              <a:rPr lang="en-US" sz="3200" dirty="0" smtClean="0"/>
              <a:t>Analysis Capabilities (4)</a:t>
            </a:r>
            <a:endParaRPr lang="en-US" sz="3200" dirty="0"/>
          </a:p>
        </p:txBody>
      </p:sp>
      <p:sp>
        <p:nvSpPr>
          <p:cNvPr id="3" name="Slide Number Placeholder 2"/>
          <p:cNvSpPr>
            <a:spLocks noGrp="1"/>
          </p:cNvSpPr>
          <p:nvPr>
            <p:ph type="sldNum" sz="quarter" idx="12"/>
          </p:nvPr>
        </p:nvSpPr>
        <p:spPr/>
        <p:txBody>
          <a:bodyPr/>
          <a:lstStyle/>
          <a:p>
            <a:pPr>
              <a:defRPr/>
            </a:pPr>
            <a:fld id="{122DD376-A923-A649-AD4F-9A663DAA151F}" type="slidenum">
              <a:rPr lang="en-US" smtClean="0"/>
              <a:pPr>
                <a:defRPr/>
              </a:pPr>
              <a:t>61</a:t>
            </a:fld>
            <a:endParaRPr lang="en-US"/>
          </a:p>
        </p:txBody>
      </p:sp>
      <p:pic>
        <p:nvPicPr>
          <p:cNvPr id="5" name="Picture 4" descr="model-data-ta-comp.png"/>
          <p:cNvPicPr>
            <a:picLocks noChangeAspect="1"/>
          </p:cNvPicPr>
          <p:nvPr/>
        </p:nvPicPr>
        <p:blipFill rotWithShape="1">
          <a:blip r:embed="rId2">
            <a:extLst>
              <a:ext uri="{28A0092B-C50C-407E-A947-70E740481C1C}">
                <a14:useLocalDpi xmlns:a14="http://schemas.microsoft.com/office/drawing/2010/main" val="0"/>
              </a:ext>
            </a:extLst>
          </a:blip>
          <a:srcRect b="33364"/>
          <a:stretch/>
        </p:blipFill>
        <p:spPr>
          <a:xfrm>
            <a:off x="266305" y="2289440"/>
            <a:ext cx="3733001" cy="4569940"/>
          </a:xfrm>
          <a:prstGeom prst="rect">
            <a:avLst/>
          </a:prstGeom>
        </p:spPr>
      </p:pic>
      <p:pic>
        <p:nvPicPr>
          <p:cNvPr id="6" name="Picture 5" descr="model-data-ta-scat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306" y="4502792"/>
            <a:ext cx="2942117" cy="2355208"/>
          </a:xfrm>
          <a:prstGeom prst="rect">
            <a:avLst/>
          </a:prstGeom>
        </p:spPr>
      </p:pic>
      <p:pic>
        <p:nvPicPr>
          <p:cNvPr id="7" name="Picture 6" descr="model-data-ta-comp.png"/>
          <p:cNvPicPr>
            <a:picLocks noChangeAspect="1"/>
          </p:cNvPicPr>
          <p:nvPr/>
        </p:nvPicPr>
        <p:blipFill rotWithShape="1">
          <a:blip r:embed="rId2">
            <a:extLst>
              <a:ext uri="{28A0092B-C50C-407E-A947-70E740481C1C}">
                <a14:useLocalDpi xmlns:a14="http://schemas.microsoft.com/office/drawing/2010/main" val="0"/>
              </a:ext>
            </a:extLst>
          </a:blip>
          <a:srcRect t="66598" b="988"/>
          <a:stretch/>
        </p:blipFill>
        <p:spPr>
          <a:xfrm>
            <a:off x="5151852" y="2289440"/>
            <a:ext cx="3297088" cy="1963333"/>
          </a:xfrm>
          <a:prstGeom prst="rect">
            <a:avLst/>
          </a:prstGeom>
        </p:spPr>
      </p:pic>
      <p:sp>
        <p:nvSpPr>
          <p:cNvPr id="8" name="TextBox 7"/>
          <p:cNvSpPr txBox="1"/>
          <p:nvPr/>
        </p:nvSpPr>
        <p:spPr>
          <a:xfrm>
            <a:off x="747703" y="1920108"/>
            <a:ext cx="2748055" cy="369332"/>
          </a:xfrm>
          <a:prstGeom prst="rect">
            <a:avLst/>
          </a:prstGeom>
          <a:noFill/>
        </p:spPr>
        <p:txBody>
          <a:bodyPr wrap="none" rtlCol="0">
            <a:spAutoFit/>
          </a:bodyPr>
          <a:lstStyle/>
          <a:p>
            <a:r>
              <a:rPr lang="en-US" dirty="0" smtClean="0"/>
              <a:t>Air temperature at 300 </a:t>
            </a:r>
            <a:r>
              <a:rPr lang="en-US" dirty="0" err="1" smtClean="0"/>
              <a:t>hPa</a:t>
            </a:r>
            <a:endParaRPr lang="en-US" dirty="0"/>
          </a:p>
        </p:txBody>
      </p:sp>
      <p:sp>
        <p:nvSpPr>
          <p:cNvPr id="9" name="TextBox 8"/>
          <p:cNvSpPr txBox="1"/>
          <p:nvPr/>
        </p:nvSpPr>
        <p:spPr>
          <a:xfrm>
            <a:off x="5547776" y="1923240"/>
            <a:ext cx="2389070" cy="369332"/>
          </a:xfrm>
          <a:prstGeom prst="rect">
            <a:avLst/>
          </a:prstGeom>
          <a:noFill/>
        </p:spPr>
        <p:txBody>
          <a:bodyPr wrap="none" rtlCol="0">
            <a:spAutoFit/>
          </a:bodyPr>
          <a:lstStyle/>
          <a:p>
            <a:r>
              <a:rPr lang="en-US" dirty="0" smtClean="0"/>
              <a:t>Two variable difference </a:t>
            </a:r>
            <a:endParaRPr lang="en-US" dirty="0"/>
          </a:p>
        </p:txBody>
      </p:sp>
      <p:sp>
        <p:nvSpPr>
          <p:cNvPr id="10" name="TextBox 9"/>
          <p:cNvSpPr txBox="1"/>
          <p:nvPr/>
        </p:nvSpPr>
        <p:spPr>
          <a:xfrm>
            <a:off x="4887310" y="4245823"/>
            <a:ext cx="3989681" cy="369332"/>
          </a:xfrm>
          <a:prstGeom prst="rect">
            <a:avLst/>
          </a:prstGeom>
          <a:noFill/>
        </p:spPr>
        <p:txBody>
          <a:bodyPr wrap="none" rtlCol="0">
            <a:spAutoFit/>
          </a:bodyPr>
          <a:lstStyle/>
          <a:p>
            <a:r>
              <a:rPr lang="en-US" dirty="0" smtClean="0"/>
              <a:t>Two variable scatter plot and correlation </a:t>
            </a:r>
            <a:endParaRPr lang="en-US" dirty="0"/>
          </a:p>
        </p:txBody>
      </p:sp>
      <p:sp>
        <p:nvSpPr>
          <p:cNvPr id="11" name="Content Placeholder 2"/>
          <p:cNvSpPr txBox="1">
            <a:spLocks/>
          </p:cNvSpPr>
          <p:nvPr/>
        </p:nvSpPr>
        <p:spPr>
          <a:xfrm>
            <a:off x="113862" y="1019371"/>
            <a:ext cx="8934144" cy="1152767"/>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Comic Sans MS"/>
                <a:ea typeface="ＭＳ Ｐゴシック" charset="0"/>
                <a:cs typeface="Comic Sans M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Comic Sans MS"/>
                <a:ea typeface="ＭＳ Ｐゴシック" charset="0"/>
                <a:cs typeface="Comic Sans M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Comic Sans MS"/>
                <a:ea typeface="ＭＳ Ｐゴシック" charset="0"/>
                <a:cs typeface="Comic Sans M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Comic Sans MS"/>
                <a:ea typeface="ＭＳ Ｐゴシック" charset="0"/>
                <a:cs typeface="Comic Sans M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Comic Sans MS"/>
                <a:ea typeface="ＭＳ Ｐゴシック" charset="0"/>
                <a:cs typeface="Comic Sans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smtClean="0"/>
              <a:t>Plot the difference between two variables over a specified region and averaged over a temporal period. </a:t>
            </a:r>
          </a:p>
          <a:p>
            <a:r>
              <a:rPr lang="en-US" sz="1400" dirty="0" smtClean="0"/>
              <a:t>Plot the scatter of two variables and calculate the correlation between the two. </a:t>
            </a:r>
          </a:p>
        </p:txBody>
      </p:sp>
    </p:spTree>
    <p:extLst>
      <p:ext uri="{BB962C8B-B14F-4D97-AF65-F5344CB8AC3E}">
        <p14:creationId xmlns:p14="http://schemas.microsoft.com/office/powerpoint/2010/main" val="316576986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2599"/>
            <a:ext cx="8229600" cy="778837"/>
          </a:xfrm>
        </p:spPr>
        <p:txBody>
          <a:bodyPr/>
          <a:lstStyle/>
          <a:p>
            <a:r>
              <a:rPr lang="en-US" sz="2800" dirty="0" smtClean="0"/>
              <a:t>Example of planned summer school exercises (1) </a:t>
            </a:r>
            <a:endParaRPr lang="en-US" sz="28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62</a:t>
            </a:fld>
            <a:endParaRPr lang="en-US"/>
          </a:p>
        </p:txBody>
      </p:sp>
      <p:pic>
        <p:nvPicPr>
          <p:cNvPr id="5" name="Picture 4" descr="198001-200412_ar4_ar5_obs_cltZonalmeans.png"/>
          <p:cNvPicPr>
            <a:picLocks noChangeAspect="1"/>
          </p:cNvPicPr>
          <p:nvPr/>
        </p:nvPicPr>
        <p:blipFill rotWithShape="1">
          <a:blip r:embed="rId2">
            <a:extLst>
              <a:ext uri="{28A0092B-C50C-407E-A947-70E740481C1C}">
                <a14:useLocalDpi xmlns:a14="http://schemas.microsoft.com/office/drawing/2010/main" val="0"/>
              </a:ext>
            </a:extLst>
          </a:blip>
          <a:srcRect t="50424"/>
          <a:stretch/>
        </p:blipFill>
        <p:spPr>
          <a:xfrm>
            <a:off x="457201" y="3020550"/>
            <a:ext cx="8279892" cy="3489112"/>
          </a:xfrm>
          <a:prstGeom prst="rect">
            <a:avLst/>
          </a:prstGeom>
        </p:spPr>
      </p:pic>
      <p:sp>
        <p:nvSpPr>
          <p:cNvPr id="6" name="TextBox 5"/>
          <p:cNvSpPr txBox="1"/>
          <p:nvPr/>
        </p:nvSpPr>
        <p:spPr>
          <a:xfrm>
            <a:off x="457200" y="1282632"/>
            <a:ext cx="8067559" cy="1477328"/>
          </a:xfrm>
          <a:prstGeom prst="rect">
            <a:avLst/>
          </a:prstGeom>
          <a:noFill/>
        </p:spPr>
        <p:txBody>
          <a:bodyPr wrap="square" rtlCol="0">
            <a:spAutoFit/>
          </a:bodyPr>
          <a:lstStyle/>
          <a:p>
            <a:pPr algn="just"/>
            <a:r>
              <a:rPr lang="en-US" dirty="0" smtClean="0"/>
              <a:t>The students will be asked to use the monthly mean CMIP5 model outputs and Obs4MIPs datasets to compute and plot the zonal mean total cloud fractions as shown below and report model systematic biases if exist. The students will be also asked to consider the observation uncertainty and limitation and their effect on the comparison with model outputs.   </a:t>
            </a:r>
            <a:endParaRPr lang="en-US" dirty="0"/>
          </a:p>
        </p:txBody>
      </p:sp>
    </p:spTree>
    <p:extLst>
      <p:ext uri="{BB962C8B-B14F-4D97-AF65-F5344CB8AC3E}">
        <p14:creationId xmlns:p14="http://schemas.microsoft.com/office/powerpoint/2010/main" val="136170305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2599"/>
            <a:ext cx="8229600" cy="778837"/>
          </a:xfrm>
        </p:spPr>
        <p:txBody>
          <a:bodyPr/>
          <a:lstStyle/>
          <a:p>
            <a:r>
              <a:rPr lang="en-US" sz="2800" dirty="0" smtClean="0"/>
              <a:t>Example of planned summer school exercises (2) </a:t>
            </a:r>
            <a:endParaRPr lang="en-US" sz="28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63</a:t>
            </a:fld>
            <a:endParaRPr lang="en-US"/>
          </a:p>
        </p:txBody>
      </p:sp>
      <p:pic>
        <p:nvPicPr>
          <p:cNvPr id="3" name="Picture 2"/>
          <p:cNvPicPr>
            <a:picLocks noChangeAspect="1"/>
          </p:cNvPicPr>
          <p:nvPr/>
        </p:nvPicPr>
        <p:blipFill rotWithShape="1">
          <a:blip r:embed="rId2"/>
          <a:srcRect l="49914"/>
          <a:stretch/>
        </p:blipFill>
        <p:spPr>
          <a:xfrm>
            <a:off x="4212098" y="1081436"/>
            <a:ext cx="4579858" cy="5619517"/>
          </a:xfrm>
          <a:prstGeom prst="rect">
            <a:avLst/>
          </a:prstGeom>
        </p:spPr>
      </p:pic>
      <p:sp>
        <p:nvSpPr>
          <p:cNvPr id="5" name="TextBox 4"/>
          <p:cNvSpPr txBox="1"/>
          <p:nvPr/>
        </p:nvSpPr>
        <p:spPr>
          <a:xfrm>
            <a:off x="297648" y="1604181"/>
            <a:ext cx="3740445" cy="3693319"/>
          </a:xfrm>
          <a:prstGeom prst="rect">
            <a:avLst/>
          </a:prstGeom>
          <a:noFill/>
        </p:spPr>
        <p:txBody>
          <a:bodyPr wrap="square" rtlCol="0">
            <a:spAutoFit/>
          </a:bodyPr>
          <a:lstStyle/>
          <a:p>
            <a:pPr algn="just"/>
            <a:r>
              <a:rPr lang="en-US" dirty="0" smtClean="0"/>
              <a:t>The students will be asked to plot a 3d model parameter (e.g. water vapor H</a:t>
            </a:r>
            <a:r>
              <a:rPr lang="en-US" baseline="-25000" dirty="0" smtClean="0"/>
              <a:t>2</a:t>
            </a:r>
            <a:r>
              <a:rPr lang="en-US" dirty="0" smtClean="0"/>
              <a:t>O, air temperature) at several different pressure levels (e.g. 100hPa, 215hPa, 600hPa, 900hPa) and compare the model results with Obs4MIPs observational data and report model biases if exist. </a:t>
            </a:r>
          </a:p>
          <a:p>
            <a:pPr algn="just"/>
            <a:endParaRPr lang="en-US" dirty="0"/>
          </a:p>
          <a:p>
            <a:pPr algn="just"/>
            <a:r>
              <a:rPr lang="en-US" dirty="0" smtClean="0"/>
              <a:t>The students will be also asked to analyze the potential causes of the systematic model biases. </a:t>
            </a:r>
          </a:p>
          <a:p>
            <a:pPr algn="just"/>
            <a:endParaRPr lang="en-US" dirty="0"/>
          </a:p>
        </p:txBody>
      </p:sp>
    </p:spTree>
    <p:extLst>
      <p:ext uri="{BB962C8B-B14F-4D97-AF65-F5344CB8AC3E}">
        <p14:creationId xmlns:p14="http://schemas.microsoft.com/office/powerpoint/2010/main" val="288438529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59199" y="1596670"/>
            <a:ext cx="7566936" cy="5113178"/>
          </a:xfrm>
          <a:prstGeom prst="rect">
            <a:avLst/>
          </a:prstGeom>
        </p:spPr>
      </p:pic>
      <p:sp>
        <p:nvSpPr>
          <p:cNvPr id="2" name="Title 1"/>
          <p:cNvSpPr>
            <a:spLocks noGrp="1"/>
          </p:cNvSpPr>
          <p:nvPr>
            <p:ph type="title"/>
          </p:nvPr>
        </p:nvSpPr>
        <p:spPr>
          <a:xfrm>
            <a:off x="457200" y="302599"/>
            <a:ext cx="8229600" cy="778837"/>
          </a:xfrm>
        </p:spPr>
        <p:txBody>
          <a:bodyPr/>
          <a:lstStyle/>
          <a:p>
            <a:r>
              <a:rPr lang="en-US" sz="2800" dirty="0" smtClean="0"/>
              <a:t>Example of planned summer school exercises (3) </a:t>
            </a:r>
            <a:endParaRPr lang="en-US" sz="28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64</a:t>
            </a:fld>
            <a:endParaRPr lang="en-US"/>
          </a:p>
        </p:txBody>
      </p:sp>
      <p:sp>
        <p:nvSpPr>
          <p:cNvPr id="5" name="TextBox 4"/>
          <p:cNvSpPr txBox="1"/>
          <p:nvPr/>
        </p:nvSpPr>
        <p:spPr>
          <a:xfrm>
            <a:off x="579186" y="1195309"/>
            <a:ext cx="7926079" cy="338554"/>
          </a:xfrm>
          <a:prstGeom prst="rect">
            <a:avLst/>
          </a:prstGeom>
          <a:noFill/>
        </p:spPr>
        <p:txBody>
          <a:bodyPr wrap="square" rtlCol="0">
            <a:spAutoFit/>
          </a:bodyPr>
          <a:lstStyle/>
          <a:p>
            <a:pPr algn="just"/>
            <a:r>
              <a:rPr lang="en-US" sz="1600" dirty="0" smtClean="0">
                <a:latin typeface="Comic Sans MS"/>
                <a:cs typeface="Comic Sans MS"/>
              </a:rPr>
              <a:t>Study correlation/interplay between cloud, water vapor, precipitation and SST.</a:t>
            </a:r>
            <a:endParaRPr lang="en-US" sz="1600" dirty="0">
              <a:latin typeface="Comic Sans MS"/>
              <a:cs typeface="Comic Sans MS"/>
            </a:endParaRPr>
          </a:p>
        </p:txBody>
      </p:sp>
    </p:spTree>
    <p:extLst>
      <p:ext uri="{BB962C8B-B14F-4D97-AF65-F5344CB8AC3E}">
        <p14:creationId xmlns:p14="http://schemas.microsoft.com/office/powerpoint/2010/main" val="313109248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11824" y="3007863"/>
            <a:ext cx="8118394" cy="617521"/>
          </a:xfrm>
          <a:prstGeom prst="rect">
            <a:avLst/>
          </a:prstGeom>
          <a:solidFill>
            <a:schemeClr val="accent1">
              <a:alpha val="4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040" y="79368"/>
            <a:ext cx="8562346" cy="882983"/>
          </a:xfrm>
        </p:spPr>
        <p:txBody>
          <a:bodyPr/>
          <a:lstStyle/>
          <a:p>
            <a:r>
              <a:rPr lang="en-US" sz="2800" dirty="0" smtClean="0"/>
              <a:t>Service Diagram with Technical Components</a:t>
            </a:r>
            <a:endParaRPr lang="en-US" sz="28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6</a:t>
            </a:fld>
            <a:endParaRPr lang="en-US"/>
          </a:p>
        </p:txBody>
      </p:sp>
      <p:pic>
        <p:nvPicPr>
          <p:cNvPr id="15" name="Picture 14" descr="large_gunicor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742" y="3089800"/>
            <a:ext cx="3029901" cy="535584"/>
          </a:xfrm>
          <a:prstGeom prst="rect">
            <a:avLst/>
          </a:prstGeom>
        </p:spPr>
      </p:pic>
      <p:pic>
        <p:nvPicPr>
          <p:cNvPr id="17" name="Picture 16" descr="tornad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894" y="3007864"/>
            <a:ext cx="2376904" cy="535584"/>
          </a:xfrm>
          <a:prstGeom prst="rect">
            <a:avLst/>
          </a:prstGeom>
        </p:spPr>
      </p:pic>
      <p:pic>
        <p:nvPicPr>
          <p:cNvPr id="18" name="Picture 17" descr="lapto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1778" y="918225"/>
            <a:ext cx="1423053" cy="1067290"/>
          </a:xfrm>
          <a:prstGeom prst="rect">
            <a:avLst/>
          </a:prstGeom>
        </p:spPr>
      </p:pic>
      <p:cxnSp>
        <p:nvCxnSpPr>
          <p:cNvPr id="21" name="Straight Arrow Connector 20"/>
          <p:cNvCxnSpPr/>
          <p:nvPr/>
        </p:nvCxnSpPr>
        <p:spPr>
          <a:xfrm flipH="1">
            <a:off x="3147563" y="2039088"/>
            <a:ext cx="1094105" cy="7852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041800" y="1907082"/>
            <a:ext cx="1797086" cy="584776"/>
          </a:xfrm>
          <a:prstGeom prst="rect">
            <a:avLst/>
          </a:prstGeom>
          <a:noFill/>
        </p:spPr>
        <p:txBody>
          <a:bodyPr wrap="none" rtlCol="0">
            <a:spAutoFit/>
          </a:bodyPr>
          <a:lstStyle/>
          <a:p>
            <a:pPr algn="ctr"/>
            <a:r>
              <a:rPr lang="en-US" sz="1600" dirty="0" smtClean="0"/>
              <a:t>URI</a:t>
            </a:r>
          </a:p>
          <a:p>
            <a:pPr algn="ctr"/>
            <a:r>
              <a:rPr lang="en-US" sz="1600" dirty="0" smtClean="0"/>
              <a:t>(scoping + method)</a:t>
            </a:r>
            <a:endParaRPr lang="en-US" sz="1600" dirty="0"/>
          </a:p>
        </p:txBody>
      </p:sp>
      <p:cxnSp>
        <p:nvCxnSpPr>
          <p:cNvPr id="37" name="Straight Arrow Connector 36"/>
          <p:cNvCxnSpPr/>
          <p:nvPr/>
        </p:nvCxnSpPr>
        <p:spPr>
          <a:xfrm flipV="1">
            <a:off x="3304608" y="2137915"/>
            <a:ext cx="1112915" cy="8161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093421" y="1094094"/>
            <a:ext cx="2368257" cy="584776"/>
          </a:xfrm>
          <a:prstGeom prst="rect">
            <a:avLst/>
          </a:prstGeom>
          <a:noFill/>
        </p:spPr>
        <p:txBody>
          <a:bodyPr wrap="none" rtlCol="0">
            <a:spAutoFit/>
          </a:bodyPr>
          <a:lstStyle/>
          <a:p>
            <a:pPr algn="ctr"/>
            <a:r>
              <a:rPr lang="en-US" sz="1600" dirty="0" smtClean="0"/>
              <a:t>Client</a:t>
            </a:r>
          </a:p>
          <a:p>
            <a:pPr algn="ctr"/>
            <a:r>
              <a:rPr lang="en-US" sz="1600" dirty="0" smtClean="0"/>
              <a:t>(Web Browser, JavaScript)</a:t>
            </a:r>
            <a:endParaRPr lang="en-US" sz="1600" dirty="0"/>
          </a:p>
        </p:txBody>
      </p:sp>
      <p:grpSp>
        <p:nvGrpSpPr>
          <p:cNvPr id="3" name="Group 2"/>
          <p:cNvGrpSpPr/>
          <p:nvPr/>
        </p:nvGrpSpPr>
        <p:grpSpPr>
          <a:xfrm>
            <a:off x="2863288" y="3812509"/>
            <a:ext cx="3645285" cy="3035962"/>
            <a:chOff x="2863288" y="3812509"/>
            <a:chExt cx="3814205" cy="2728107"/>
          </a:xfrm>
        </p:grpSpPr>
        <p:pic>
          <p:nvPicPr>
            <p:cNvPr id="13" name="Picture 12" descr="flask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3288" y="4084509"/>
              <a:ext cx="3555452" cy="2456107"/>
            </a:xfrm>
            <a:prstGeom prst="rect">
              <a:avLst/>
            </a:prstGeom>
          </p:spPr>
        </p:pic>
        <p:grpSp>
          <p:nvGrpSpPr>
            <p:cNvPr id="11" name="Group 10"/>
            <p:cNvGrpSpPr/>
            <p:nvPr/>
          </p:nvGrpSpPr>
          <p:grpSpPr>
            <a:xfrm>
              <a:off x="3743071" y="5449189"/>
              <a:ext cx="1699797" cy="819430"/>
              <a:chOff x="1854452" y="3912518"/>
              <a:chExt cx="1659030" cy="1194922"/>
            </a:xfrm>
          </p:grpSpPr>
          <p:sp>
            <p:nvSpPr>
              <p:cNvPr id="7" name="Rounded Rectangle 6"/>
              <p:cNvSpPr/>
              <p:nvPr/>
            </p:nvSpPr>
            <p:spPr>
              <a:xfrm>
                <a:off x="1854452" y="3912518"/>
                <a:ext cx="1604510" cy="1194922"/>
              </a:xfrm>
              <a:prstGeom prst="roundRect">
                <a:avLst/>
              </a:prstGeom>
              <a:solidFill>
                <a:schemeClr val="accent1">
                  <a:alpha val="4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2058022" y="4399702"/>
                <a:ext cx="1388274" cy="421672"/>
                <a:chOff x="2078506" y="4331422"/>
                <a:chExt cx="1388274" cy="421672"/>
              </a:xfrm>
            </p:grpSpPr>
            <p:pic>
              <p:nvPicPr>
                <p:cNvPr id="5" name="Picture 4" descr="octav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8506" y="4341971"/>
                  <a:ext cx="411123" cy="411123"/>
                </a:xfrm>
                <a:prstGeom prst="rect">
                  <a:avLst/>
                </a:prstGeom>
              </p:spPr>
            </p:pic>
            <p:sp>
              <p:nvSpPr>
                <p:cNvPr id="6" name="TextBox 5"/>
                <p:cNvSpPr txBox="1"/>
                <p:nvPr/>
              </p:nvSpPr>
              <p:spPr>
                <a:xfrm>
                  <a:off x="2519435" y="4331422"/>
                  <a:ext cx="947345" cy="276999"/>
                </a:xfrm>
                <a:prstGeom prst="rect">
                  <a:avLst/>
                </a:prstGeom>
                <a:noFill/>
              </p:spPr>
              <p:txBody>
                <a:bodyPr wrap="none" rtlCol="0">
                  <a:spAutoFit/>
                </a:bodyPr>
                <a:lstStyle/>
                <a:p>
                  <a:r>
                    <a:rPr lang="en-US" sz="1200" dirty="0" smtClean="0"/>
                    <a:t>Octave App.</a:t>
                  </a:r>
                  <a:endParaRPr lang="en-US" sz="1200" dirty="0"/>
                </a:p>
              </p:txBody>
            </p:sp>
          </p:grpSp>
          <p:pic>
            <p:nvPicPr>
              <p:cNvPr id="8" name="Picture 7" descr="python-logo-master-v3-tran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2615" y="3970129"/>
                <a:ext cx="1100867" cy="371841"/>
              </a:xfrm>
              <a:prstGeom prst="rect">
                <a:avLst/>
              </a:prstGeom>
            </p:spPr>
          </p:pic>
        </p:grpSp>
        <p:pic>
          <p:nvPicPr>
            <p:cNvPr id="14" name="Picture 13" descr="flask (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14950" y="4805918"/>
              <a:ext cx="549555" cy="461339"/>
            </a:xfrm>
            <a:prstGeom prst="rect">
              <a:avLst/>
            </a:prstGeom>
          </p:spPr>
        </p:pic>
        <p:cxnSp>
          <p:nvCxnSpPr>
            <p:cNvPr id="22" name="Straight Arrow Connector 21"/>
            <p:cNvCxnSpPr/>
            <p:nvPr/>
          </p:nvCxnSpPr>
          <p:spPr>
            <a:xfrm>
              <a:off x="3011611" y="3964739"/>
              <a:ext cx="696990" cy="10037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3147563" y="3812509"/>
              <a:ext cx="704215" cy="10214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5440564" y="3896457"/>
              <a:ext cx="1236929" cy="9374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52" name="Straight Arrow Connector 51"/>
          <p:cNvCxnSpPr/>
          <p:nvPr/>
        </p:nvCxnSpPr>
        <p:spPr>
          <a:xfrm flipH="1" flipV="1">
            <a:off x="5386045" y="2086885"/>
            <a:ext cx="1291448" cy="7374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5694937" y="1921389"/>
            <a:ext cx="1726415" cy="584776"/>
          </a:xfrm>
          <a:prstGeom prst="rect">
            <a:avLst/>
          </a:prstGeom>
          <a:noFill/>
        </p:spPr>
        <p:txBody>
          <a:bodyPr wrap="square" rtlCol="0">
            <a:spAutoFit/>
          </a:bodyPr>
          <a:lstStyle/>
          <a:p>
            <a:pPr algn="ctr"/>
            <a:r>
              <a:rPr lang="en-US" sz="1600" dirty="0" smtClean="0"/>
              <a:t>URI</a:t>
            </a:r>
          </a:p>
          <a:p>
            <a:pPr algn="ctr"/>
            <a:r>
              <a:rPr lang="en-US" sz="1600" dirty="0"/>
              <a:t>(</a:t>
            </a:r>
            <a:r>
              <a:rPr lang="en-US" sz="1600" dirty="0" smtClean="0"/>
              <a:t>results)</a:t>
            </a:r>
            <a:endParaRPr lang="en-US" sz="1600" dirty="0"/>
          </a:p>
        </p:txBody>
      </p:sp>
      <p:sp>
        <p:nvSpPr>
          <p:cNvPr id="59" name="TextBox 58"/>
          <p:cNvSpPr txBox="1"/>
          <p:nvPr/>
        </p:nvSpPr>
        <p:spPr>
          <a:xfrm>
            <a:off x="3935334" y="2516545"/>
            <a:ext cx="612668" cy="338554"/>
          </a:xfrm>
          <a:prstGeom prst="rect">
            <a:avLst/>
          </a:prstGeom>
          <a:noFill/>
        </p:spPr>
        <p:txBody>
          <a:bodyPr wrap="none" rtlCol="0">
            <a:spAutoFit/>
          </a:bodyPr>
          <a:lstStyle/>
          <a:p>
            <a:pPr algn="ctr"/>
            <a:r>
              <a:rPr lang="en-US" sz="1600" dirty="0" smtClean="0"/>
              <a:t>JSON</a:t>
            </a:r>
            <a:endParaRPr lang="en-US" sz="1600" dirty="0"/>
          </a:p>
        </p:txBody>
      </p:sp>
    </p:spTree>
    <p:extLst>
      <p:ext uri="{BB962C8B-B14F-4D97-AF65-F5344CB8AC3E}">
        <p14:creationId xmlns:p14="http://schemas.microsoft.com/office/powerpoint/2010/main" val="5763677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Tools</a:t>
            </a:r>
            <a:endParaRPr lang="en-US" dirty="0"/>
          </a:p>
        </p:txBody>
      </p:sp>
      <p:sp>
        <p:nvSpPr>
          <p:cNvPr id="3" name="Content Placeholder 2"/>
          <p:cNvSpPr>
            <a:spLocks noGrp="1"/>
          </p:cNvSpPr>
          <p:nvPr>
            <p:ph idx="1"/>
          </p:nvPr>
        </p:nvSpPr>
        <p:spPr/>
        <p:txBody>
          <a:bodyPr/>
          <a:lstStyle/>
          <a:p>
            <a:r>
              <a:rPr lang="en-US" sz="2000" dirty="0" smtClean="0"/>
              <a:t>2D Variable Average Map</a:t>
            </a:r>
          </a:p>
          <a:p>
            <a:r>
              <a:rPr lang="en-US" sz="2000" dirty="0" smtClean="0"/>
              <a:t>2D Variable Zonal Mean</a:t>
            </a:r>
          </a:p>
          <a:p>
            <a:r>
              <a:rPr lang="en-US" sz="2000" dirty="0" smtClean="0"/>
              <a:t>2D Variable Time Series</a:t>
            </a:r>
          </a:p>
          <a:p>
            <a:r>
              <a:rPr lang="en-US" sz="2000" dirty="0" smtClean="0"/>
              <a:t>3D Variable 2D Slice Average Map</a:t>
            </a:r>
          </a:p>
          <a:p>
            <a:r>
              <a:rPr lang="en-US" sz="2000" dirty="0" smtClean="0"/>
              <a:t>3D Variable Zonal Mean</a:t>
            </a:r>
          </a:p>
          <a:p>
            <a:r>
              <a:rPr lang="en-US" sz="2000" dirty="0" smtClean="0"/>
              <a:t>3D Variable Vertical Profile Average</a:t>
            </a:r>
          </a:p>
          <a:p>
            <a:r>
              <a:rPr lang="en-US" sz="2000" dirty="0" smtClean="0"/>
              <a:t>Scatter Plot and Correlation of Two Variables</a:t>
            </a:r>
          </a:p>
          <a:p>
            <a:r>
              <a:rPr lang="en-US" sz="2000" dirty="0" smtClean="0"/>
              <a:t>Difference Plot of Two Variables</a:t>
            </a:r>
          </a:p>
          <a:p>
            <a:r>
              <a:rPr lang="en-US" sz="2000" dirty="0" smtClean="0"/>
              <a:t>Conditional Sampling with Two Variables</a:t>
            </a:r>
          </a:p>
          <a:p>
            <a:r>
              <a:rPr lang="en-US" sz="2000" dirty="0" smtClean="0"/>
              <a:t>Collocation of Two Datasets in Space and Time</a:t>
            </a:r>
            <a:endParaRPr lang="en-US" sz="20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7</a:t>
            </a:fld>
            <a:endParaRPr lang="en-US" dirty="0"/>
          </a:p>
        </p:txBody>
      </p:sp>
    </p:spTree>
    <p:extLst>
      <p:ext uri="{BB962C8B-B14F-4D97-AF65-F5344CB8AC3E}">
        <p14:creationId xmlns:p14="http://schemas.microsoft.com/office/powerpoint/2010/main" val="2784288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996"/>
            <a:ext cx="8229600" cy="1057049"/>
          </a:xfrm>
        </p:spPr>
        <p:txBody>
          <a:bodyPr/>
          <a:lstStyle/>
          <a:p>
            <a:r>
              <a:rPr lang="en-US" dirty="0" smtClean="0"/>
              <a:t>Data </a:t>
            </a:r>
            <a:r>
              <a:rPr lang="en-US" dirty="0"/>
              <a:t>S</a:t>
            </a:r>
            <a:r>
              <a:rPr lang="en-US" dirty="0" smtClean="0"/>
              <a:t>ets</a:t>
            </a:r>
            <a:endParaRPr lang="en-US" dirty="0"/>
          </a:p>
        </p:txBody>
      </p:sp>
      <p:sp>
        <p:nvSpPr>
          <p:cNvPr id="3" name="Content Placeholder 2"/>
          <p:cNvSpPr>
            <a:spLocks noGrp="1"/>
          </p:cNvSpPr>
          <p:nvPr>
            <p:ph idx="1"/>
          </p:nvPr>
        </p:nvSpPr>
        <p:spPr>
          <a:xfrm>
            <a:off x="90712" y="1111051"/>
            <a:ext cx="8965410" cy="5720426"/>
          </a:xfrm>
        </p:spPr>
        <p:txBody>
          <a:bodyPr/>
          <a:lstStyle/>
          <a:p>
            <a:r>
              <a:rPr lang="en-US" sz="2000" dirty="0" smtClean="0"/>
              <a:t>Model outputs from CMIP5 project</a:t>
            </a:r>
            <a:endParaRPr lang="en-US" sz="1600" dirty="0" smtClean="0"/>
          </a:p>
          <a:p>
            <a:pPr lvl="1">
              <a:buFont typeface="Courier New"/>
              <a:buChar char="o"/>
            </a:pPr>
            <a:r>
              <a:rPr lang="en-US" sz="1600" dirty="0" smtClean="0"/>
              <a:t>Experiments: </a:t>
            </a:r>
          </a:p>
          <a:p>
            <a:pPr lvl="2">
              <a:buFont typeface="Lucida Grande"/>
              <a:buChar char="-"/>
            </a:pPr>
            <a:r>
              <a:rPr lang="en-US" sz="1200" dirty="0"/>
              <a:t>H</a:t>
            </a:r>
            <a:r>
              <a:rPr lang="en-US" sz="1200" dirty="0" smtClean="0"/>
              <a:t>istorical runs and AMIP runs</a:t>
            </a:r>
          </a:p>
          <a:p>
            <a:pPr lvl="1">
              <a:buFont typeface="Courier New"/>
              <a:buChar char="o"/>
            </a:pPr>
            <a:r>
              <a:rPr lang="en-US" sz="1600" dirty="0" smtClean="0"/>
              <a:t>Physical variables:</a:t>
            </a:r>
          </a:p>
          <a:p>
            <a:pPr lvl="2">
              <a:buFont typeface="Lucida Grande"/>
              <a:buChar char="-"/>
            </a:pPr>
            <a:r>
              <a:rPr lang="en-US" sz="1200" dirty="0" smtClean="0"/>
              <a:t>Surface temperature, Air temperature, Total cloud fraction, Precipitation, Specific humidity, Cloud liquid water content, Cloud ice water content. Sea surface wind, Sea surface height, Radiation fluxes. </a:t>
            </a:r>
          </a:p>
          <a:p>
            <a:pPr lvl="1">
              <a:buFont typeface="Courier New"/>
              <a:buChar char="o"/>
            </a:pPr>
            <a:r>
              <a:rPr lang="en-US" sz="1600" dirty="0" smtClean="0"/>
              <a:t>Models:</a:t>
            </a:r>
          </a:p>
          <a:p>
            <a:pPr lvl="2">
              <a:buFont typeface="Lucida Grande"/>
              <a:buChar char="-"/>
            </a:pPr>
            <a:r>
              <a:rPr lang="en-US" sz="1200" dirty="0" smtClean="0"/>
              <a:t>CCCMA/canesm2, GFDL/esm2g</a:t>
            </a:r>
            <a:r>
              <a:rPr lang="en-US" sz="1200" dirty="0"/>
              <a:t>, GISS/e2</a:t>
            </a:r>
            <a:r>
              <a:rPr lang="en-US" sz="1200" dirty="0" smtClean="0"/>
              <a:t>-</a:t>
            </a:r>
            <a:r>
              <a:rPr lang="en-US" sz="1200" dirty="0"/>
              <a:t>h</a:t>
            </a:r>
            <a:r>
              <a:rPr lang="en-US" sz="1200" dirty="0" smtClean="0"/>
              <a:t>, GISS/e2-r, NCAR/cam5, NCC/</a:t>
            </a:r>
            <a:r>
              <a:rPr lang="en-US" sz="1200" dirty="0" err="1" smtClean="0"/>
              <a:t>noresm</a:t>
            </a:r>
            <a:r>
              <a:rPr lang="en-US" sz="1200" dirty="0" smtClean="0"/>
              <a:t>, UKMO/hadgem2-es, CCCMA/canam4, CSIRO/mk3.6, GFDL/cm3, IPSL/cm5a-lr, MIROC/miroc5, UKMO/hadgem2-a.</a:t>
            </a:r>
            <a:endParaRPr lang="en-US" sz="2000" dirty="0" smtClean="0"/>
          </a:p>
          <a:p>
            <a:r>
              <a:rPr lang="en-US" sz="2000" dirty="0" smtClean="0"/>
              <a:t>Observation data from Obs4MIPs</a:t>
            </a:r>
          </a:p>
          <a:p>
            <a:pPr lvl="1">
              <a:buFont typeface="Courier New"/>
              <a:buChar char="o"/>
            </a:pPr>
            <a:r>
              <a:rPr lang="en-US" sz="1400" dirty="0" smtClean="0"/>
              <a:t>AMSR-E surface temperature</a:t>
            </a:r>
          </a:p>
          <a:p>
            <a:pPr lvl="1">
              <a:buFont typeface="Courier New"/>
              <a:buChar char="o"/>
            </a:pPr>
            <a:r>
              <a:rPr lang="en-US" sz="1400" dirty="0" smtClean="0"/>
              <a:t>AIRS and MLS air temperature</a:t>
            </a:r>
          </a:p>
          <a:p>
            <a:pPr lvl="1">
              <a:buFont typeface="Courier New"/>
              <a:buChar char="o"/>
            </a:pPr>
            <a:r>
              <a:rPr lang="en-US" sz="1400" dirty="0" smtClean="0"/>
              <a:t>AIRS and MLS water vapor content</a:t>
            </a:r>
          </a:p>
          <a:p>
            <a:pPr lvl="1">
              <a:buFont typeface="Courier New"/>
              <a:buChar char="o"/>
            </a:pPr>
            <a:r>
              <a:rPr lang="en-US" sz="1400" dirty="0" smtClean="0"/>
              <a:t>MODIS total cloud fraction, leaf area index</a:t>
            </a:r>
          </a:p>
          <a:p>
            <a:pPr lvl="1">
              <a:buFont typeface="Courier New"/>
              <a:buChar char="o"/>
            </a:pPr>
            <a:r>
              <a:rPr lang="en-US" sz="1400" dirty="0" smtClean="0"/>
              <a:t>GPCP and TRMM precipitation </a:t>
            </a:r>
          </a:p>
          <a:p>
            <a:pPr lvl="1">
              <a:buFont typeface="Courier New"/>
              <a:buChar char="o"/>
            </a:pPr>
            <a:r>
              <a:rPr lang="en-US" sz="1400" dirty="0" smtClean="0"/>
              <a:t>AVISO sea surface height</a:t>
            </a:r>
          </a:p>
          <a:p>
            <a:pPr lvl="1">
              <a:buFont typeface="Courier New"/>
              <a:buChar char="o"/>
            </a:pPr>
            <a:r>
              <a:rPr lang="en-US" sz="1400" dirty="0" smtClean="0"/>
              <a:t>CERES radiation fluxes</a:t>
            </a:r>
          </a:p>
          <a:p>
            <a:pPr>
              <a:buFont typeface="Arial"/>
              <a:buChar char="•"/>
            </a:pPr>
            <a:r>
              <a:rPr lang="en-US" sz="2000" dirty="0" smtClean="0"/>
              <a:t>Observation data elsewhere</a:t>
            </a:r>
          </a:p>
          <a:p>
            <a:pPr lvl="1">
              <a:buFont typeface="Courier New"/>
              <a:buChar char="o"/>
            </a:pPr>
            <a:r>
              <a:rPr lang="en-US" sz="1400" dirty="0"/>
              <a:t>Grace equivalent water height</a:t>
            </a:r>
          </a:p>
          <a:p>
            <a:pPr lvl="1">
              <a:buFont typeface="Courier New"/>
              <a:buChar char="o"/>
            </a:pPr>
            <a:r>
              <a:rPr lang="en-US" sz="1400" dirty="0" smtClean="0"/>
              <a:t>NOAA ocean heat content anomaly</a:t>
            </a:r>
          </a:p>
          <a:p>
            <a:pPr lvl="1">
              <a:buFont typeface="Courier New"/>
              <a:buChar char="o"/>
            </a:pPr>
            <a:r>
              <a:rPr lang="en-US" sz="1400" dirty="0" smtClean="0"/>
              <a:t>ARGO ocean temperature and salinity profile</a:t>
            </a:r>
          </a:p>
          <a:p>
            <a:pPr lvl="2">
              <a:buFont typeface="Courier New"/>
              <a:buChar char="o"/>
            </a:pPr>
            <a:endParaRPr lang="en-US" sz="18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8</a:t>
            </a:fld>
            <a:endParaRPr lang="en-US"/>
          </a:p>
        </p:txBody>
      </p:sp>
    </p:spTree>
    <p:extLst>
      <p:ext uri="{BB962C8B-B14F-4D97-AF65-F5344CB8AC3E}">
        <p14:creationId xmlns:p14="http://schemas.microsoft.com/office/powerpoint/2010/main" val="238626164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omic_Sans_Font_Fi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Comic_Sans_Font_Final.potx</Template>
  <TotalTime>6097</TotalTime>
  <Words>3740</Words>
  <Application>Microsoft Macintosh PowerPoint</Application>
  <PresentationFormat>On-screen Show (4:3)</PresentationFormat>
  <Paragraphs>461</Paragraphs>
  <Slides>65</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67" baseType="lpstr">
      <vt:lpstr>Comic_Sans_Font_Final</vt:lpstr>
      <vt:lpstr>Equation</vt:lpstr>
      <vt:lpstr>CMAC-11-0008  Parallel Web-Service  Climate Model Diagnostic Analyzer</vt:lpstr>
      <vt:lpstr>PAWS-CMDA: Parallel Web-Service Climate Model Diagnostic Analyzer PI: Seungwon Lee, JPL</vt:lpstr>
      <vt:lpstr>Outline</vt:lpstr>
      <vt:lpstr>Technical Status Summary</vt:lpstr>
      <vt:lpstr>Approach Flow Chart</vt:lpstr>
      <vt:lpstr>Functional Architecture Diagram </vt:lpstr>
      <vt:lpstr>Service Diagram with Technical Components</vt:lpstr>
      <vt:lpstr>Analysis Tools</vt:lpstr>
      <vt:lpstr>Data Sets</vt:lpstr>
      <vt:lpstr>Conditional Sampling</vt:lpstr>
      <vt:lpstr>Mathematical Formulation of Conditional Sampling</vt:lpstr>
      <vt:lpstr>Scientific Use of Conditional Sampling</vt:lpstr>
      <vt:lpstr>Co-location of Datasets</vt:lpstr>
      <vt:lpstr>Co-location Algorithm</vt:lpstr>
      <vt:lpstr>Scientific Use of Co-location</vt:lpstr>
      <vt:lpstr>Web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Computing</vt:lpstr>
      <vt:lpstr>Cloud Computing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Planned Technical Work</vt:lpstr>
      <vt:lpstr>Outline</vt:lpstr>
      <vt:lpstr>Programmatic Status Summary</vt:lpstr>
      <vt:lpstr>Task Status</vt:lpstr>
      <vt:lpstr>Deliverable/Milestone Status</vt:lpstr>
      <vt:lpstr>Project Cost Status</vt:lpstr>
      <vt:lpstr>Outline</vt:lpstr>
      <vt:lpstr>Educational and Outreach Status</vt:lpstr>
      <vt:lpstr>CCS Summer School Tool &amp; Curriculum</vt:lpstr>
      <vt:lpstr>Backup Slides</vt:lpstr>
      <vt:lpstr>Project Machine Purchase and Installation</vt:lpstr>
      <vt:lpstr>Adapting Existing Analysis Tools</vt:lpstr>
      <vt:lpstr>Developing New Tools</vt:lpstr>
      <vt:lpstr>Developing Python-Driven System</vt:lpstr>
      <vt:lpstr>Building Web Services</vt:lpstr>
      <vt:lpstr>Building Web Browser Interface</vt:lpstr>
      <vt:lpstr>Virtualizing Service</vt:lpstr>
      <vt:lpstr>Public Access to the web servers </vt:lpstr>
      <vt:lpstr>Analysis Capabilities (1)</vt:lpstr>
      <vt:lpstr>Analysis Capabilities (2)</vt:lpstr>
      <vt:lpstr>Analysis Capabilities (3)</vt:lpstr>
      <vt:lpstr>Analysis Capabilities (4)</vt:lpstr>
      <vt:lpstr>Example of planned summer school exercises (1) </vt:lpstr>
      <vt:lpstr>Example of planned summer school exercises (2) </vt:lpstr>
      <vt:lpstr>Example of planned summer school exercises (3) </vt:lpstr>
    </vt:vector>
  </TitlesOfParts>
  <Company>JPL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Escape Probability Method</dc:title>
  <dc:creator>seungwon</dc:creator>
  <cp:lastModifiedBy>seungwon</cp:lastModifiedBy>
  <cp:revision>109</cp:revision>
  <cp:lastPrinted>2013-08-08T17:23:34Z</cp:lastPrinted>
  <dcterms:created xsi:type="dcterms:W3CDTF">2012-07-31T20:12:36Z</dcterms:created>
  <dcterms:modified xsi:type="dcterms:W3CDTF">2014-04-10T16:40:23Z</dcterms:modified>
</cp:coreProperties>
</file>